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60" r:id="rId4"/>
    <p:sldId id="264" r:id="rId5"/>
    <p:sldId id="298" r:id="rId6"/>
    <p:sldId id="296" r:id="rId7"/>
    <p:sldId id="303" r:id="rId8"/>
    <p:sldId id="295" r:id="rId9"/>
    <p:sldId id="304" r:id="rId10"/>
    <p:sldId id="305" r:id="rId11"/>
    <p:sldId id="315" r:id="rId12"/>
    <p:sldId id="302" r:id="rId13"/>
    <p:sldId id="306" r:id="rId14"/>
    <p:sldId id="307" r:id="rId15"/>
    <p:sldId id="308" r:id="rId16"/>
    <p:sldId id="309" r:id="rId17"/>
    <p:sldId id="310" r:id="rId18"/>
    <p:sldId id="311" r:id="rId19"/>
    <p:sldId id="312" r:id="rId20"/>
    <p:sldId id="313" r:id="rId21"/>
    <p:sldId id="314" r:id="rId22"/>
    <p:sldId id="274" r:id="rId23"/>
    <p:sldId id="299" r:id="rId24"/>
    <p:sldId id="275" r:id="rId25"/>
    <p:sldId id="300" r:id="rId26"/>
    <p:sldId id="301" r:id="rId27"/>
    <p:sldId id="278" r:id="rId2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117" initials="P" lastIdx="2" clrIdx="0">
    <p:extLst>
      <p:ext uri="{19B8F6BF-5375-455C-9EA6-DF929625EA0E}">
        <p15:presenceInfo xmlns:p15="http://schemas.microsoft.com/office/powerpoint/2012/main" userId="PC11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CCFF"/>
    <a:srgbClr val="FF9999"/>
    <a:srgbClr val="FFCC66"/>
    <a:srgbClr val="CCCCFF"/>
    <a:srgbClr val="FFCC99"/>
    <a:srgbClr val="FFFFCC"/>
    <a:srgbClr val="E6E6E6"/>
    <a:srgbClr val="CCECFF"/>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5273" autoAdjust="0"/>
  </p:normalViewPr>
  <p:slideViewPr>
    <p:cSldViewPr snapToGrid="0">
      <p:cViewPr varScale="1">
        <p:scale>
          <a:sx n="61" d="100"/>
          <a:sy n="61" d="100"/>
        </p:scale>
        <p:origin x="2454"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cap="none" spc="20" baseline="0">
                <a:solidFill>
                  <a:schemeClr val="tx1">
                    <a:lumMod val="50000"/>
                    <a:lumOff val="50000"/>
                  </a:schemeClr>
                </a:solidFill>
                <a:latin typeface="+mn-lt"/>
                <a:ea typeface="+mn-ea"/>
                <a:cs typeface="+mn-cs"/>
              </a:defRPr>
            </a:pPr>
            <a:r>
              <a:rPr lang="ja-JP" sz="2800" b="1" dirty="0"/>
              <a:t>事務所受付時の誤った入退場</a:t>
            </a:r>
            <a:r>
              <a:rPr lang="ja-JP" altLang="en-US" sz="2800" b="1" dirty="0"/>
              <a:t>・</a:t>
            </a:r>
            <a:r>
              <a:rPr lang="ja-JP" sz="2800" b="1" dirty="0"/>
              <a:t>停車等の集計</a:t>
            </a:r>
            <a:endParaRPr lang="en-US" altLang="ja-JP" sz="2800" b="1" dirty="0"/>
          </a:p>
        </c:rich>
      </c:tx>
      <c:layout>
        <c:manualLayout>
          <c:xMode val="edge"/>
          <c:yMode val="edge"/>
          <c:x val="0.14438019510275157"/>
          <c:y val="0"/>
        </c:manualLayout>
      </c:layout>
      <c:overlay val="0"/>
      <c:spPr>
        <a:noFill/>
        <a:ln>
          <a:noFill/>
        </a:ln>
        <a:effectLst/>
      </c:spPr>
      <c:txPr>
        <a:bodyPr rot="0" spcFirstLastPara="1" vertOverflow="ellipsis" vert="horz" wrap="square" anchor="ctr" anchorCtr="1"/>
        <a:lstStyle/>
        <a:p>
          <a:pPr>
            <a:defRPr sz="2800" b="1" i="0" u="none" strike="noStrike" kern="1200" cap="none" spc="20" baseline="0">
              <a:solidFill>
                <a:schemeClr val="tx1">
                  <a:lumMod val="50000"/>
                  <a:lumOff val="50000"/>
                </a:schemeClr>
              </a:solidFill>
              <a:latin typeface="+mn-lt"/>
              <a:ea typeface="+mn-ea"/>
              <a:cs typeface="+mn-cs"/>
            </a:defRPr>
          </a:pPr>
          <a:endParaRPr lang="en-US" altLang="ja-JP"/>
        </a:p>
      </c:txPr>
    </c:title>
    <c:autoTitleDeleted val="0"/>
    <c:plotArea>
      <c:layout>
        <c:manualLayout>
          <c:layoutTarget val="inner"/>
          <c:xMode val="edge"/>
          <c:yMode val="edge"/>
          <c:x val="6.1282560447606986E-2"/>
          <c:y val="0.15758642038940004"/>
          <c:w val="0.92468351079673239"/>
          <c:h val="0.73782702593573579"/>
        </c:manualLayout>
      </c:layout>
      <c:barChart>
        <c:barDir val="col"/>
        <c:grouping val="clustered"/>
        <c:varyColors val="0"/>
        <c:ser>
          <c:idx val="0"/>
          <c:order val="0"/>
          <c:tx>
            <c:strRef>
              <c:f>集計グラフ!$B$1</c:f>
              <c:strCache>
                <c:ptCount val="1"/>
                <c:pt idx="0">
                  <c:v>看板設置前</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Pt>
            <c:idx val="4"/>
            <c:invertIfNegative val="0"/>
            <c:bubble3D val="0"/>
            <c:spPr>
              <a:solidFill>
                <a:srgbClr val="FFC000"/>
              </a:solidFill>
              <a:ln w="9525" cap="flat" cmpd="sng" algn="ctr">
                <a:solidFill>
                  <a:schemeClr val="accent1">
                    <a:shade val="95000"/>
                  </a:schemeClr>
                </a:solidFill>
                <a:round/>
              </a:ln>
              <a:effectLst/>
            </c:spPr>
            <c:extLst>
              <c:ext xmlns:c16="http://schemas.microsoft.com/office/drawing/2014/chart" uri="{C3380CC4-5D6E-409C-BE32-E72D297353CC}">
                <c16:uniqueId val="{00000001-F5A6-4BAA-AA6E-791DB5E7FF2D}"/>
              </c:ext>
            </c:extLst>
          </c:dPt>
          <c:dPt>
            <c:idx val="5"/>
            <c:invertIfNegative val="0"/>
            <c:bubble3D val="0"/>
            <c:spPr>
              <a:solidFill>
                <a:srgbClr val="FFC000"/>
              </a:solidFill>
              <a:ln w="9525" cap="flat" cmpd="sng" algn="ctr">
                <a:solidFill>
                  <a:schemeClr val="accent1">
                    <a:shade val="95000"/>
                  </a:schemeClr>
                </a:solidFill>
                <a:round/>
              </a:ln>
              <a:effectLst/>
            </c:spPr>
            <c:extLst>
              <c:ext xmlns:c16="http://schemas.microsoft.com/office/drawing/2014/chart" uri="{C3380CC4-5D6E-409C-BE32-E72D297353CC}">
                <c16:uniqueId val="{00000003-F5A6-4BAA-AA6E-791DB5E7FF2D}"/>
              </c:ext>
            </c:extLst>
          </c:dPt>
          <c:dPt>
            <c:idx val="6"/>
            <c:invertIfNegative val="0"/>
            <c:bubble3D val="0"/>
            <c:spPr>
              <a:solidFill>
                <a:srgbClr val="FFC000"/>
              </a:solidFill>
              <a:ln w="9525" cap="flat" cmpd="sng" algn="ctr">
                <a:solidFill>
                  <a:schemeClr val="accent1">
                    <a:shade val="95000"/>
                  </a:schemeClr>
                </a:solidFill>
                <a:round/>
              </a:ln>
              <a:effectLst/>
            </c:spPr>
            <c:extLst>
              <c:ext xmlns:c16="http://schemas.microsoft.com/office/drawing/2014/chart" uri="{C3380CC4-5D6E-409C-BE32-E72D297353CC}">
                <c16:uniqueId val="{00000005-F5A6-4BAA-AA6E-791DB5E7FF2D}"/>
              </c:ext>
            </c:extLst>
          </c:dPt>
          <c:dPt>
            <c:idx val="7"/>
            <c:invertIfNegative val="0"/>
            <c:bubble3D val="0"/>
            <c:spPr>
              <a:solidFill>
                <a:srgbClr val="FFC000"/>
              </a:solidFill>
              <a:ln w="9525" cap="flat" cmpd="sng" algn="ctr">
                <a:solidFill>
                  <a:schemeClr val="accent1">
                    <a:shade val="95000"/>
                  </a:schemeClr>
                </a:solidFill>
                <a:round/>
              </a:ln>
              <a:effectLst/>
            </c:spPr>
            <c:extLst>
              <c:ext xmlns:c16="http://schemas.microsoft.com/office/drawing/2014/chart" uri="{C3380CC4-5D6E-409C-BE32-E72D297353CC}">
                <c16:uniqueId val="{00000007-F5A6-4BAA-AA6E-791DB5E7FF2D}"/>
              </c:ext>
            </c:extLst>
          </c:dPt>
          <c:dPt>
            <c:idx val="8"/>
            <c:invertIfNegative val="0"/>
            <c:bubble3D val="0"/>
            <c:spPr>
              <a:solidFill>
                <a:srgbClr val="FFC000"/>
              </a:solidFill>
              <a:ln w="9525" cap="flat" cmpd="sng" algn="ctr">
                <a:solidFill>
                  <a:schemeClr val="accent1">
                    <a:shade val="95000"/>
                  </a:schemeClr>
                </a:solidFill>
                <a:round/>
              </a:ln>
              <a:effectLst/>
            </c:spPr>
            <c:extLst>
              <c:ext xmlns:c16="http://schemas.microsoft.com/office/drawing/2014/chart" uri="{C3380CC4-5D6E-409C-BE32-E72D297353CC}">
                <c16:uniqueId val="{00000009-F5A6-4BAA-AA6E-791DB5E7FF2D}"/>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50000"/>
                        <a:lumOff val="50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(集計グラフ!$A$2:$A$5,集計グラフ!$A$8:$A$12)</c:f>
              <c:strCache>
                <c:ptCount val="9"/>
                <c:pt idx="0">
                  <c:v>4/21～</c:v>
                </c:pt>
                <c:pt idx="1">
                  <c:v>5/1～</c:v>
                </c:pt>
                <c:pt idx="2">
                  <c:v>6/1～</c:v>
                </c:pt>
                <c:pt idx="3">
                  <c:v>7/1～</c:v>
                </c:pt>
                <c:pt idx="4">
                  <c:v>8/1～</c:v>
                </c:pt>
                <c:pt idx="5">
                  <c:v>9/1～</c:v>
                </c:pt>
                <c:pt idx="6">
                  <c:v>10/1～</c:v>
                </c:pt>
                <c:pt idx="7">
                  <c:v>11/1～</c:v>
                </c:pt>
                <c:pt idx="8">
                  <c:v>12/1～</c:v>
                </c:pt>
              </c:strCache>
            </c:strRef>
          </c:cat>
          <c:val>
            <c:numRef>
              <c:f>(集計グラフ!$B$2:$B$5,集計グラフ!$B$8:$B$12)</c:f>
              <c:numCache>
                <c:formatCode>General</c:formatCode>
                <c:ptCount val="9"/>
                <c:pt idx="0">
                  <c:v>14</c:v>
                </c:pt>
                <c:pt idx="1">
                  <c:v>16</c:v>
                </c:pt>
                <c:pt idx="2">
                  <c:v>23</c:v>
                </c:pt>
                <c:pt idx="3">
                  <c:v>16</c:v>
                </c:pt>
                <c:pt idx="4">
                  <c:v>9</c:v>
                </c:pt>
                <c:pt idx="5">
                  <c:v>10</c:v>
                </c:pt>
                <c:pt idx="6">
                  <c:v>8</c:v>
                </c:pt>
                <c:pt idx="7">
                  <c:v>2</c:v>
                </c:pt>
                <c:pt idx="8">
                  <c:v>10</c:v>
                </c:pt>
              </c:numCache>
            </c:numRef>
          </c:val>
          <c:extLst>
            <c:ext xmlns:c16="http://schemas.microsoft.com/office/drawing/2014/chart" uri="{C3380CC4-5D6E-409C-BE32-E72D297353CC}">
              <c16:uniqueId val="{0000000A-F5A6-4BAA-AA6E-791DB5E7FF2D}"/>
            </c:ext>
          </c:extLst>
        </c:ser>
        <c:dLbls>
          <c:dLblPos val="outEnd"/>
          <c:showLegendKey val="0"/>
          <c:showVal val="1"/>
          <c:showCatName val="0"/>
          <c:showSerName val="0"/>
          <c:showPercent val="0"/>
          <c:showBubbleSize val="0"/>
        </c:dLbls>
        <c:gapWidth val="100"/>
        <c:overlap val="-24"/>
        <c:axId val="651712696"/>
        <c:axId val="651720256"/>
      </c:barChart>
      <c:catAx>
        <c:axId val="65171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50000"/>
                    <a:lumOff val="50000"/>
                  </a:schemeClr>
                </a:solidFill>
                <a:latin typeface="+mn-lt"/>
                <a:ea typeface="+mn-ea"/>
                <a:cs typeface="+mn-cs"/>
              </a:defRPr>
            </a:pPr>
            <a:endParaRPr lang="ja-JP"/>
          </a:p>
        </c:txPr>
        <c:crossAx val="651720256"/>
        <c:crosses val="autoZero"/>
        <c:auto val="1"/>
        <c:lblAlgn val="ctr"/>
        <c:lblOffset val="100"/>
        <c:noMultiLvlLbl val="0"/>
      </c:catAx>
      <c:valAx>
        <c:axId val="651720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ja-JP"/>
                  <a:t>台数</a:t>
                </a:r>
              </a:p>
            </c:rich>
          </c:tx>
          <c:overlay val="0"/>
          <c:spPr>
            <a:noFill/>
            <a:ln>
              <a:noFill/>
            </a:ln>
            <a:effectLst/>
          </c:spPr>
          <c:txPr>
            <a:bodyPr rot="0" spcFirstLastPara="1" vertOverflow="ellipsis" vert="eaVert"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50000"/>
                    <a:lumOff val="50000"/>
                  </a:schemeClr>
                </a:solidFill>
                <a:latin typeface="+mn-lt"/>
                <a:ea typeface="+mn-ea"/>
                <a:cs typeface="+mn-cs"/>
              </a:defRPr>
            </a:pPr>
            <a:endParaRPr lang="ja-JP"/>
          </a:p>
        </c:txPr>
        <c:crossAx val="651712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spc="120" normalizeH="0" baseline="0">
                <a:solidFill>
                  <a:schemeClr val="tx1">
                    <a:lumMod val="65000"/>
                    <a:lumOff val="35000"/>
                  </a:schemeClr>
                </a:solidFill>
                <a:latin typeface="+mn-lt"/>
                <a:ea typeface="+mn-ea"/>
                <a:cs typeface="+mn-cs"/>
              </a:defRPr>
            </a:pPr>
            <a:r>
              <a:rPr lang="ja-JP" sz="3200" b="1"/>
              <a:t>ペーパーレス　金額比較</a:t>
            </a:r>
          </a:p>
        </c:rich>
      </c:tx>
      <c:layout>
        <c:manualLayout>
          <c:xMode val="edge"/>
          <c:yMode val="edge"/>
          <c:x val="0.11031572664423828"/>
          <c:y val="1.4173999045022164E-2"/>
        </c:manualLayout>
      </c:layout>
      <c:overlay val="0"/>
      <c:spPr>
        <a:noFill/>
        <a:ln>
          <a:noFill/>
        </a:ln>
        <a:effectLst/>
      </c:spPr>
      <c:txPr>
        <a:bodyPr rot="0" spcFirstLastPara="1" vertOverflow="ellipsis" vert="horz" wrap="square" anchor="ctr" anchorCtr="1"/>
        <a:lstStyle/>
        <a:p>
          <a:pPr>
            <a:defRPr sz="3200" b="1" i="0" u="none" strike="noStrike" kern="1200" cap="all" spc="120" normalizeH="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269105810042512"/>
          <c:y val="0.1573057199526566"/>
          <c:w val="0.87820417035406495"/>
          <c:h val="0.68543022644358553"/>
        </c:manualLayout>
      </c:layout>
      <c:lineChart>
        <c:grouping val="standard"/>
        <c:varyColors val="0"/>
        <c:ser>
          <c:idx val="0"/>
          <c:order val="0"/>
          <c:tx>
            <c:v>2024金額</c:v>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strRef>
              <c:f>グラフ2026QC用!$A$2:$A$13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グラフ2026QC用!$E$2:$E$13</c:f>
              <c:numCache>
                <c:formatCode>"¥"#,##0_);[Red]\("¥"#,##0\)</c:formatCode>
                <c:ptCount val="12"/>
                <c:pt idx="0">
                  <c:v>77652</c:v>
                </c:pt>
                <c:pt idx="1">
                  <c:v>90667</c:v>
                </c:pt>
                <c:pt idx="2">
                  <c:v>89043</c:v>
                </c:pt>
                <c:pt idx="3">
                  <c:v>107718</c:v>
                </c:pt>
                <c:pt idx="4">
                  <c:v>91179</c:v>
                </c:pt>
                <c:pt idx="5">
                  <c:v>102700</c:v>
                </c:pt>
                <c:pt idx="6">
                  <c:v>112206</c:v>
                </c:pt>
                <c:pt idx="7">
                  <c:v>110061</c:v>
                </c:pt>
                <c:pt idx="8">
                  <c:v>101185</c:v>
                </c:pt>
                <c:pt idx="9">
                  <c:v>109344</c:v>
                </c:pt>
                <c:pt idx="10">
                  <c:v>97431</c:v>
                </c:pt>
                <c:pt idx="11">
                  <c:v>88708</c:v>
                </c:pt>
              </c:numCache>
            </c:numRef>
          </c:val>
          <c:smooth val="0"/>
          <c:extLst>
            <c:ext xmlns:c16="http://schemas.microsoft.com/office/drawing/2014/chart" uri="{C3380CC4-5D6E-409C-BE32-E72D297353CC}">
              <c16:uniqueId val="{00000000-41BF-4F48-ABBB-638C6C6FD0B9}"/>
            </c:ext>
          </c:extLst>
        </c:ser>
        <c:ser>
          <c:idx val="1"/>
          <c:order val="1"/>
          <c:tx>
            <c:v>2025金額</c:v>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strRef>
              <c:f>グラフ2026QC用!$A$2:$A$13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グラフ2026QC用!$E$18:$E$29</c:f>
              <c:numCache>
                <c:formatCode>"¥"#,##0_);[Red]\("¥"#,##0\)</c:formatCode>
                <c:ptCount val="12"/>
                <c:pt idx="0">
                  <c:v>59212</c:v>
                </c:pt>
                <c:pt idx="1">
                  <c:v>74231</c:v>
                </c:pt>
                <c:pt idx="2">
                  <c:v>72925</c:v>
                </c:pt>
                <c:pt idx="3">
                  <c:v>87487</c:v>
                </c:pt>
                <c:pt idx="4">
                  <c:v>73751</c:v>
                </c:pt>
                <c:pt idx="5">
                  <c:v>83045</c:v>
                </c:pt>
                <c:pt idx="6">
                  <c:v>89686</c:v>
                </c:pt>
                <c:pt idx="7">
                  <c:v>80340</c:v>
                </c:pt>
                <c:pt idx="8">
                  <c:v>88732</c:v>
                </c:pt>
                <c:pt idx="9">
                  <c:v>89453</c:v>
                </c:pt>
                <c:pt idx="10">
                  <c:v>76881</c:v>
                </c:pt>
                <c:pt idx="11">
                  <c:v>4867</c:v>
                </c:pt>
              </c:numCache>
            </c:numRef>
          </c:val>
          <c:smooth val="0"/>
          <c:extLst>
            <c:ext xmlns:c16="http://schemas.microsoft.com/office/drawing/2014/chart" uri="{C3380CC4-5D6E-409C-BE32-E72D297353CC}">
              <c16:uniqueId val="{00000001-41BF-4F48-ABBB-638C6C6FD0B9}"/>
            </c:ext>
          </c:extLst>
        </c:ser>
        <c:dLbls>
          <c:showLegendKey val="0"/>
          <c:showVal val="0"/>
          <c:showCatName val="0"/>
          <c:showSerName val="0"/>
          <c:showPercent val="0"/>
          <c:showBubbleSize val="0"/>
        </c:dLbls>
        <c:marker val="1"/>
        <c:smooth val="0"/>
        <c:axId val="595776280"/>
        <c:axId val="595773040"/>
      </c:lineChart>
      <c:catAx>
        <c:axId val="595776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ja-JP"/>
          </a:p>
        </c:txPr>
        <c:crossAx val="595773040"/>
        <c:crosses val="autoZero"/>
        <c:auto val="1"/>
        <c:lblAlgn val="ctr"/>
        <c:lblOffset val="100"/>
        <c:noMultiLvlLbl val="0"/>
      </c:catAx>
      <c:valAx>
        <c:axId val="595773040"/>
        <c:scaling>
          <c:orientation val="minMax"/>
        </c:scaling>
        <c:delete val="0"/>
        <c:axPos val="l"/>
        <c:numFmt formatCode="&quot;¥&quot;#,##0_);[Red]\(&quot;¥&quot;#,##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ja-JP"/>
          </a:p>
        </c:txPr>
        <c:crossAx val="595776280"/>
        <c:crosses val="autoZero"/>
        <c:crossBetween val="between"/>
        <c:majorUnit val="30000"/>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legend>
      <c:legendPos val="t"/>
      <c:layout>
        <c:manualLayout>
          <c:xMode val="edge"/>
          <c:yMode val="edge"/>
          <c:x val="0.68388519958447835"/>
          <c:y val="1.6170263582439198E-2"/>
          <c:w val="0.28777315210775462"/>
          <c:h val="7.628085425687787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2797300213786E-2"/>
          <c:y val="2.0429946256717912E-2"/>
          <c:w val="0.91090647647899625"/>
          <c:h val="0.80628963046285884"/>
        </c:manualLayout>
      </c:layout>
      <c:barChart>
        <c:barDir val="col"/>
        <c:grouping val="clustered"/>
        <c:varyColors val="0"/>
        <c:ser>
          <c:idx val="0"/>
          <c:order val="0"/>
          <c:tx>
            <c:strRef>
              <c:f>'2026QC'!$A$3:$A$5</c:f>
              <c:strCache>
                <c:ptCount val="1"/>
                <c:pt idx="0">
                  <c:v>2024年</c:v>
                </c:pt>
              </c:strCache>
            </c:strRef>
          </c:tx>
          <c:spPr>
            <a:solidFill>
              <a:schemeClr val="accent1"/>
            </a:solidFill>
            <a:ln>
              <a:noFill/>
            </a:ln>
            <a:effectLst/>
          </c:spPr>
          <c:invertIfNegative val="0"/>
          <c:cat>
            <c:strRef>
              <c:f>'2026QC'!$C$2:$N$2</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'2026QC'!$C$6:$N$6</c:f>
              <c:numCache>
                <c:formatCode>#,##0_);[Red]\(#,##0\)</c:formatCode>
                <c:ptCount val="12"/>
                <c:pt idx="0">
                  <c:v>18386</c:v>
                </c:pt>
                <c:pt idx="1">
                  <c:v>22360</c:v>
                </c:pt>
                <c:pt idx="2">
                  <c:v>21827</c:v>
                </c:pt>
                <c:pt idx="3">
                  <c:v>29296</c:v>
                </c:pt>
                <c:pt idx="4">
                  <c:v>22974</c:v>
                </c:pt>
                <c:pt idx="5">
                  <c:v>25355</c:v>
                </c:pt>
                <c:pt idx="6">
                  <c:v>27146</c:v>
                </c:pt>
                <c:pt idx="7">
                  <c:v>25824</c:v>
                </c:pt>
                <c:pt idx="8">
                  <c:v>23400</c:v>
                </c:pt>
                <c:pt idx="9">
                  <c:v>24575</c:v>
                </c:pt>
                <c:pt idx="10">
                  <c:v>22105</c:v>
                </c:pt>
                <c:pt idx="11">
                  <c:v>23718</c:v>
                </c:pt>
              </c:numCache>
            </c:numRef>
          </c:val>
          <c:extLst>
            <c:ext xmlns:c16="http://schemas.microsoft.com/office/drawing/2014/chart" uri="{C3380CC4-5D6E-409C-BE32-E72D297353CC}">
              <c16:uniqueId val="{00000000-AB52-435A-A355-AAD01273D1A7}"/>
            </c:ext>
          </c:extLst>
        </c:ser>
        <c:ser>
          <c:idx val="1"/>
          <c:order val="1"/>
          <c:tx>
            <c:strRef>
              <c:f>'2026QC'!$A$8:$A$10</c:f>
              <c:strCache>
                <c:ptCount val="1"/>
                <c:pt idx="0">
                  <c:v>2025年</c:v>
                </c:pt>
              </c:strCache>
            </c:strRef>
          </c:tx>
          <c:spPr>
            <a:solidFill>
              <a:schemeClr val="accent2"/>
            </a:solidFill>
            <a:ln>
              <a:noFill/>
            </a:ln>
            <a:effectLst/>
          </c:spPr>
          <c:invertIfNegative val="0"/>
          <c:cat>
            <c:strRef>
              <c:f>'2026QC'!$C$2:$N$2</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'2026QC'!$C$11:$N$11</c:f>
              <c:numCache>
                <c:formatCode>#,##0_);[Red]\(#,##0\)</c:formatCode>
                <c:ptCount val="12"/>
                <c:pt idx="0">
                  <c:v>16160</c:v>
                </c:pt>
                <c:pt idx="1">
                  <c:v>19083</c:v>
                </c:pt>
                <c:pt idx="2">
                  <c:v>21355</c:v>
                </c:pt>
                <c:pt idx="3">
                  <c:v>25318</c:v>
                </c:pt>
                <c:pt idx="4">
                  <c:v>19751</c:v>
                </c:pt>
                <c:pt idx="5">
                  <c:v>23871</c:v>
                </c:pt>
                <c:pt idx="6">
                  <c:v>25342</c:v>
                </c:pt>
                <c:pt idx="7">
                  <c:v>21828</c:v>
                </c:pt>
                <c:pt idx="8">
                  <c:v>24730</c:v>
                </c:pt>
                <c:pt idx="9">
                  <c:v>23544</c:v>
                </c:pt>
                <c:pt idx="10">
                  <c:v>21154</c:v>
                </c:pt>
                <c:pt idx="11">
                  <c:v>1233</c:v>
                </c:pt>
              </c:numCache>
            </c:numRef>
          </c:val>
          <c:extLst>
            <c:ext xmlns:c16="http://schemas.microsoft.com/office/drawing/2014/chart" uri="{C3380CC4-5D6E-409C-BE32-E72D297353CC}">
              <c16:uniqueId val="{00000001-AB52-435A-A355-AAD01273D1A7}"/>
            </c:ext>
          </c:extLst>
        </c:ser>
        <c:dLbls>
          <c:showLegendKey val="0"/>
          <c:showVal val="0"/>
          <c:showCatName val="0"/>
          <c:showSerName val="0"/>
          <c:showPercent val="0"/>
          <c:showBubbleSize val="0"/>
        </c:dLbls>
        <c:gapWidth val="219"/>
        <c:overlap val="-27"/>
        <c:axId val="677811888"/>
        <c:axId val="677801808"/>
      </c:barChart>
      <c:catAx>
        <c:axId val="677811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677801808"/>
        <c:crosses val="autoZero"/>
        <c:auto val="1"/>
        <c:lblAlgn val="ctr"/>
        <c:lblOffset val="100"/>
        <c:noMultiLvlLbl val="0"/>
      </c:catAx>
      <c:valAx>
        <c:axId val="677801808"/>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ja-JP"/>
          </a:p>
        </c:txPr>
        <c:crossAx val="677811888"/>
        <c:crosses val="autoZero"/>
        <c:crossBetween val="between"/>
      </c:valAx>
      <c:spPr>
        <a:noFill/>
        <a:ln>
          <a:noFill/>
        </a:ln>
        <a:effectLst/>
      </c:spPr>
    </c:plotArea>
    <c:legend>
      <c:legendPos val="b"/>
      <c:layout>
        <c:manualLayout>
          <c:xMode val="edge"/>
          <c:yMode val="edge"/>
          <c:x val="0.55716301441287552"/>
          <c:y val="4.4925009373828206E-2"/>
          <c:w val="0.24158770216183159"/>
          <c:h val="5.295858850976960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1" cy="495029"/>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1"/>
            <a:ext cx="2918831" cy="495029"/>
          </a:xfrm>
          <a:prstGeom prst="rect">
            <a:avLst/>
          </a:prstGeom>
        </p:spPr>
        <p:txBody>
          <a:bodyPr vert="horz" lIns="91434" tIns="45717" rIns="91434" bIns="45717" rtlCol="0"/>
          <a:lstStyle>
            <a:lvl1pPr algn="r">
              <a:defRPr sz="1200"/>
            </a:lvl1pPr>
          </a:lstStyle>
          <a:p>
            <a:fld id="{D1D31E26-19E7-478E-9EF6-850F972B1D6D}" type="datetimeFigureOut">
              <a:rPr kumimoji="1" lang="ja-JP" altLang="en-US" smtClean="0"/>
              <a:t>2026/3/4</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34" tIns="45717" rIns="91434" bIns="45717"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34" tIns="45717" rIns="91434"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34" tIns="45717" rIns="91434"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34" tIns="45717" rIns="91434" bIns="45717" rtlCol="0" anchor="b"/>
          <a:lstStyle>
            <a:lvl1pPr algn="r">
              <a:defRPr sz="1200"/>
            </a:lvl1pPr>
          </a:lstStyle>
          <a:p>
            <a:fld id="{51CB88D6-112D-4722-9FDC-3A914787857D}" type="slidenum">
              <a:rPr kumimoji="1" lang="ja-JP" altLang="en-US" smtClean="0"/>
              <a:t>‹#›</a:t>
            </a:fld>
            <a:endParaRPr kumimoji="1" lang="ja-JP" altLang="en-US"/>
          </a:p>
        </p:txBody>
      </p:sp>
    </p:spTree>
    <p:extLst>
      <p:ext uri="{BB962C8B-B14F-4D97-AF65-F5344CB8AC3E}">
        <p14:creationId xmlns:p14="http://schemas.microsoft.com/office/powerpoint/2010/main" val="14482824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r>
              <a:rPr kumimoji="1" lang="ja-JP" altLang="en-US" dirty="0"/>
              <a:t>ただいまより、</a:t>
            </a:r>
            <a:r>
              <a:rPr kumimoji="1" lang="en-US" altLang="ja-JP" dirty="0"/>
              <a:t>JSOUL</a:t>
            </a:r>
            <a:r>
              <a:rPr kumimoji="1" lang="ja-JP" altLang="en-US" dirty="0"/>
              <a:t>の発表をさせていただきます。</a:t>
            </a:r>
            <a:endParaRPr kumimoji="1" lang="en-US" altLang="ja-JP" dirty="0"/>
          </a:p>
          <a:p>
            <a:r>
              <a:rPr kumimoji="1" lang="ja-JP" altLang="en-US" dirty="0"/>
              <a:t>リーダー星野　サブリーダ川谷をはじめ計</a:t>
            </a:r>
            <a:r>
              <a:rPr kumimoji="1" lang="en-US" altLang="ja-JP" dirty="0"/>
              <a:t>8</a:t>
            </a:r>
            <a:r>
              <a:rPr kumimoji="1" lang="ja-JP" altLang="en-US" dirty="0"/>
              <a:t>名で活動しました。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a:t>
            </a:fld>
            <a:endParaRPr kumimoji="1" lang="ja-JP" altLang="en-US"/>
          </a:p>
        </p:txBody>
      </p:sp>
    </p:spTree>
    <p:extLst>
      <p:ext uri="{BB962C8B-B14F-4D97-AF65-F5344CB8AC3E}">
        <p14:creationId xmlns:p14="http://schemas.microsoft.com/office/powerpoint/2010/main" val="157265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こちらが下江留倉庫の出入り口の表示看板になります。</a:t>
            </a:r>
            <a:endParaRPr kumimoji="1" lang="en-US" altLang="ja-JP" dirty="0"/>
          </a:p>
          <a:p>
            <a:r>
              <a:rPr kumimoji="1" lang="ja-JP" altLang="en-US" dirty="0"/>
              <a:t>遠くからでもわかりやすい配色にしてもらいました。</a:t>
            </a:r>
            <a:endParaRPr kumimoji="1" lang="en-US" altLang="ja-JP" dirty="0"/>
          </a:p>
          <a:p>
            <a:endParaRPr kumimoji="1" lang="en-US" altLang="ja-JP" dirty="0"/>
          </a:p>
          <a:p>
            <a:r>
              <a:rPr kumimoji="1" lang="ja-JP" altLang="en-US" dirty="0"/>
              <a:t>設置後は出口からの入場は無くなったとの報告をもらいました。</a:t>
            </a:r>
            <a:endParaRPr kumimoji="1" lang="en-US" altLang="ja-JP" dirty="0"/>
          </a:p>
          <a:p>
            <a:endParaRPr kumimoji="1" lang="en-US" altLang="ja-JP" dirty="0"/>
          </a:p>
          <a:p>
            <a:r>
              <a:rPr kumimoji="1" lang="ja-JP" altLang="en-US" dirty="0"/>
              <a:t>この看板は倉庫課ミーティングで危険ということで報告をもらい、設置に至りました。</a:t>
            </a:r>
            <a:endParaRPr kumimoji="1" lang="en-US" altLang="ja-JP" dirty="0"/>
          </a:p>
          <a:p>
            <a:r>
              <a:rPr kumimoji="1" lang="ja-JP" altLang="en-US" dirty="0"/>
              <a:t>今後も危険箇所があれば事故防止につながる活動ができればと思います。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10</a:t>
            </a:fld>
            <a:endParaRPr kumimoji="1" lang="ja-JP" altLang="en-US"/>
          </a:p>
        </p:txBody>
      </p:sp>
    </p:spTree>
    <p:extLst>
      <p:ext uri="{BB962C8B-B14F-4D97-AF65-F5344CB8AC3E}">
        <p14:creationId xmlns:p14="http://schemas.microsoft.com/office/powerpoint/2010/main" val="3642966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4"/>
            <a:ext cx="5388610" cy="4383479"/>
          </a:xfrm>
        </p:spPr>
        <p:txBody>
          <a:bodyPr/>
          <a:lstStyle/>
          <a:p>
            <a:r>
              <a:rPr kumimoji="1" lang="ja-JP" altLang="en-US" dirty="0"/>
              <a:t>これまでの看板設置にかかった費用ですが、</a:t>
            </a:r>
            <a:endParaRPr kumimoji="1" lang="en-US" altLang="ja-JP" dirty="0"/>
          </a:p>
          <a:p>
            <a:r>
              <a:rPr kumimoji="1" lang="ja-JP" altLang="en-US" dirty="0"/>
              <a:t>本社入退場案内・本社出口の進入禁止・一時停止・下江留倉庫入口・出口の看板設置については、</a:t>
            </a:r>
            <a:endParaRPr kumimoji="1" lang="en-US" altLang="ja-JP" dirty="0"/>
          </a:p>
          <a:p>
            <a:endParaRPr kumimoji="1" lang="en-US" altLang="ja-JP" dirty="0"/>
          </a:p>
          <a:p>
            <a:r>
              <a:rPr kumimoji="1" lang="ja-JP" altLang="en-US" dirty="0"/>
              <a:t>島村謄文堂様にまずは見積もりを依頼し、「￥２，１７８，０００</a:t>
            </a:r>
            <a:r>
              <a:rPr kumimoji="1" lang="en-US" altLang="ja-JP" dirty="0"/>
              <a:t>-</a:t>
            </a:r>
            <a:r>
              <a:rPr kumimoji="1" lang="ja-JP" altLang="en-US" dirty="0"/>
              <a:t>」でした。</a:t>
            </a:r>
            <a:endParaRPr kumimoji="1" lang="en-US" altLang="ja-JP" dirty="0"/>
          </a:p>
          <a:p>
            <a:endParaRPr kumimoji="1" lang="en-US" altLang="ja-JP" dirty="0"/>
          </a:p>
          <a:p>
            <a:r>
              <a:rPr kumimoji="1" lang="ja-JP" altLang="en-US" dirty="0"/>
              <a:t>そこで、松野塗装様にも依頼し、施工方法・材料の素材等も考慮していただき、</a:t>
            </a:r>
            <a:endParaRPr kumimoji="1" lang="en-US" altLang="ja-JP" dirty="0"/>
          </a:p>
          <a:p>
            <a:r>
              <a:rPr kumimoji="1" lang="ja-JP" altLang="en-US" dirty="0"/>
              <a:t>「￥７１５，０００</a:t>
            </a:r>
            <a:r>
              <a:rPr kumimoji="1" lang="en-US" altLang="ja-JP" dirty="0"/>
              <a:t>-</a:t>
            </a:r>
            <a:r>
              <a:rPr kumimoji="1" lang="ja-JP" altLang="en-US" dirty="0"/>
              <a:t>」となり、「￥１，４６３，０００</a:t>
            </a:r>
            <a:r>
              <a:rPr kumimoji="1" lang="en-US" altLang="ja-JP" dirty="0"/>
              <a:t>-</a:t>
            </a:r>
            <a:r>
              <a:rPr kumimoji="1" lang="ja-JP" altLang="en-US" dirty="0"/>
              <a:t>」も下げることができました。</a:t>
            </a:r>
            <a:endParaRPr kumimoji="1" lang="en-US" altLang="ja-JP" dirty="0"/>
          </a:p>
          <a:p>
            <a:endParaRPr kumimoji="1" lang="en-US" altLang="ja-JP" dirty="0"/>
          </a:p>
          <a:p>
            <a:r>
              <a:rPr kumimoji="1" lang="ja-JP" altLang="en-US" dirty="0"/>
              <a:t>本社来客者駐車場案内の看板設置については、</a:t>
            </a:r>
            <a:endParaRPr kumimoji="1" lang="en-US" altLang="ja-JP" dirty="0"/>
          </a:p>
          <a:p>
            <a:endParaRPr kumimoji="1" lang="en-US" altLang="ja-JP" dirty="0"/>
          </a:p>
          <a:p>
            <a:r>
              <a:rPr kumimoji="1" lang="ja-JP" altLang="en-US" dirty="0"/>
              <a:t>松野塗装様に依頼し、「￥２２，０００</a:t>
            </a:r>
            <a:r>
              <a:rPr kumimoji="1" lang="en-US" altLang="ja-JP" dirty="0"/>
              <a:t>-</a:t>
            </a:r>
            <a:r>
              <a:rPr kumimoji="1" lang="ja-JP" altLang="en-US" dirty="0"/>
              <a:t>」となりました。</a:t>
            </a:r>
            <a:endParaRPr kumimoji="1" lang="en-US" altLang="ja-JP" dirty="0"/>
          </a:p>
          <a:p>
            <a:endParaRPr kumimoji="1" lang="en-US" altLang="ja-JP" dirty="0"/>
          </a:p>
          <a:p>
            <a:r>
              <a:rPr kumimoji="1" lang="ja-JP" altLang="en-US" dirty="0"/>
              <a:t>今回費用はかかりましたが、一度の接触事故等が発生すれば、人身事故にもつながります。</a:t>
            </a:r>
            <a:endParaRPr kumimoji="1" lang="en-US" altLang="ja-JP" dirty="0"/>
          </a:p>
          <a:p>
            <a:r>
              <a:rPr kumimoji="1" lang="ja-JP" altLang="en-US" dirty="0"/>
              <a:t>引き続き、効果確認、改善を行います。</a:t>
            </a:r>
            <a:endParaRPr kumimoji="1" lang="en-US" altLang="ja-JP" dirty="0"/>
          </a:p>
          <a:p>
            <a:endParaRPr kumimoji="1" lang="en-US" altLang="ja-JP" dirty="0"/>
          </a:p>
          <a:p>
            <a:r>
              <a:rPr kumimoji="1" lang="ja-JP" altLang="en-US" dirty="0"/>
              <a:t>看板の設置にご協力いただきありがとうございました。</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11</a:t>
            </a:fld>
            <a:endParaRPr kumimoji="1" lang="ja-JP" altLang="en-US"/>
          </a:p>
        </p:txBody>
      </p:sp>
    </p:spTree>
    <p:extLst>
      <p:ext uri="{BB962C8B-B14F-4D97-AF65-F5344CB8AC3E}">
        <p14:creationId xmlns:p14="http://schemas.microsoft.com/office/powerpoint/2010/main" val="1272011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続いて、本社での待機車両の整備についてです。</a:t>
            </a:r>
            <a:endParaRPr kumimoji="1" lang="en-US" altLang="ja-JP" dirty="0"/>
          </a:p>
          <a:p>
            <a:endParaRPr lang="en-US" altLang="ja-JP" dirty="0"/>
          </a:p>
          <a:p>
            <a:r>
              <a:rPr kumimoji="1" lang="ja-JP" altLang="en-US" dirty="0"/>
              <a:t>昨年の活動で車番・伝票待機車両については、トラックフロントへの表示看板を持たせ待機をお願いするようにしましたが、</a:t>
            </a:r>
            <a:endParaRPr kumimoji="1" lang="en-US" altLang="ja-JP" dirty="0"/>
          </a:p>
          <a:p>
            <a:r>
              <a:rPr kumimoji="1" lang="ja-JP" altLang="en-US" dirty="0"/>
              <a:t>今年は待機列が混雑したため、奥のニッセー敷地内に待機するよう声かけをしました。</a:t>
            </a:r>
            <a:endParaRPr kumimoji="1" lang="en-US" altLang="ja-JP" dirty="0"/>
          </a:p>
          <a:p>
            <a:endParaRPr kumimoji="1" lang="en-US" altLang="ja-JP" dirty="0"/>
          </a:p>
          <a:p>
            <a:r>
              <a:rPr kumimoji="1" lang="ja-JP" altLang="en-US" dirty="0"/>
              <a:t>また、待機列先頭に伝票・車番の待機車両が停車していると、本社積込みの車両で</a:t>
            </a:r>
            <a:r>
              <a:rPr kumimoji="1" lang="en-US" altLang="ja-JP" dirty="0"/>
              <a:t>2</a:t>
            </a:r>
            <a:r>
              <a:rPr kumimoji="1" lang="ja-JP" altLang="en-US" dirty="0"/>
              <a:t>台目以降の位置から最終待機場所（池の横）の空き状況を</a:t>
            </a:r>
            <a:endParaRPr kumimoji="1" lang="en-US" altLang="ja-JP" dirty="0"/>
          </a:p>
          <a:p>
            <a:r>
              <a:rPr kumimoji="1" lang="ja-JP" altLang="en-US" dirty="0"/>
              <a:t>確認できないことがあった為、待機車両は列の先頭には止めないよう声かけをしました。</a:t>
            </a:r>
            <a:endParaRPr kumimoji="1" lang="en-US" altLang="ja-JP" dirty="0"/>
          </a:p>
          <a:p>
            <a:endParaRPr kumimoji="1" lang="en-US" altLang="ja-JP" dirty="0"/>
          </a:p>
          <a:p>
            <a:r>
              <a:rPr kumimoji="1" lang="ja-JP" altLang="en-US" dirty="0"/>
              <a:t>来期の課題としては夏の繁忙期の待機車両の待機場所確保、受付対応の運用についてを改善に向けて考えていこうと思います。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12</a:t>
            </a:fld>
            <a:endParaRPr kumimoji="1" lang="ja-JP" altLang="en-US"/>
          </a:p>
        </p:txBody>
      </p:sp>
    </p:spTree>
    <p:extLst>
      <p:ext uri="{BB962C8B-B14F-4D97-AF65-F5344CB8AC3E}">
        <p14:creationId xmlns:p14="http://schemas.microsoft.com/office/powerpoint/2010/main" val="4528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続きまして、</a:t>
            </a:r>
            <a:endParaRPr kumimoji="1" lang="en-US" altLang="ja-JP" dirty="0"/>
          </a:p>
          <a:p>
            <a:endParaRPr lang="en-US" altLang="ja-JP" dirty="0"/>
          </a:p>
          <a:p>
            <a:r>
              <a:rPr kumimoji="1" lang="ja-JP" altLang="en-US" dirty="0"/>
              <a:t>今回の事務所レイアウトの改善は、来客者専用玄関と乗務員受付カウンター周辺を主に行いました。</a:t>
            </a:r>
            <a:endParaRPr kumimoji="1" lang="en-US" altLang="ja-JP" dirty="0"/>
          </a:p>
          <a:p>
            <a:endParaRPr kumimoji="1" lang="en-US" altLang="ja-JP" dirty="0"/>
          </a:p>
          <a:p>
            <a:r>
              <a:rPr kumimoji="1" lang="ja-JP" altLang="en-US" dirty="0"/>
              <a:t>こちらのスライドが変更前・変更後の図面になります。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13</a:t>
            </a:fld>
            <a:endParaRPr kumimoji="1" lang="ja-JP" altLang="en-US"/>
          </a:p>
        </p:txBody>
      </p:sp>
    </p:spTree>
    <p:extLst>
      <p:ext uri="{BB962C8B-B14F-4D97-AF65-F5344CB8AC3E}">
        <p14:creationId xmlns:p14="http://schemas.microsoft.com/office/powerpoint/2010/main" val="60444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まず変更前の①部分のカウンターですが、</a:t>
            </a:r>
            <a:r>
              <a:rPr kumimoji="1" lang="en-US" altLang="ja-JP" dirty="0"/>
              <a:t>10</a:t>
            </a:r>
            <a:r>
              <a:rPr kumimoji="1" lang="ja-JP" altLang="en-US" dirty="0"/>
              <a:t>年以上も前の経理関係書類・請求書・伝票控え等があったので、担当者に伝え、</a:t>
            </a:r>
            <a:endParaRPr kumimoji="1" lang="en-US" altLang="ja-JP" dirty="0"/>
          </a:p>
          <a:p>
            <a:r>
              <a:rPr kumimoji="1" lang="ja-JP" altLang="en-US" dirty="0"/>
              <a:t>保管期限を超えた書類の処分をしてもらいました。</a:t>
            </a:r>
            <a:endParaRPr kumimoji="1" lang="en-US" altLang="ja-JP" dirty="0"/>
          </a:p>
          <a:p>
            <a:endParaRPr kumimoji="1" lang="en-US" altLang="ja-JP" dirty="0"/>
          </a:p>
          <a:p>
            <a:endParaRPr kumimoji="1" lang="en-US" altLang="ja-JP" dirty="0"/>
          </a:p>
          <a:p>
            <a:r>
              <a:rPr kumimoji="1" lang="ja-JP" altLang="en-US" dirty="0"/>
              <a:t>旧カウンターは受付専用カウンターでしたので河原倉庫で受付用として再利用しています。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14</a:t>
            </a:fld>
            <a:endParaRPr kumimoji="1" lang="ja-JP" altLang="en-US"/>
          </a:p>
        </p:txBody>
      </p:sp>
    </p:spTree>
    <p:extLst>
      <p:ext uri="{BB962C8B-B14F-4D97-AF65-F5344CB8AC3E}">
        <p14:creationId xmlns:p14="http://schemas.microsoft.com/office/powerpoint/2010/main" val="301552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新たに保管する書類、ファイルの大きさ等を確認し、変更後の②部分の書類・伝票棚を購入しました。</a:t>
            </a:r>
            <a:endParaRPr kumimoji="1" lang="en-US" altLang="ja-JP" dirty="0"/>
          </a:p>
          <a:p>
            <a:endParaRPr kumimoji="1" lang="en-US" altLang="ja-JP" dirty="0"/>
          </a:p>
          <a:p>
            <a:r>
              <a:rPr kumimoji="1" lang="ja-JP" altLang="en-US" dirty="0"/>
              <a:t>その中でも今までパレット伝票の控え等はファイリングされずに保管されていたのもあったため、</a:t>
            </a:r>
            <a:endParaRPr kumimoji="1" lang="en-US" altLang="ja-JP" dirty="0"/>
          </a:p>
          <a:p>
            <a:r>
              <a:rPr kumimoji="1" lang="ja-JP" altLang="en-US" dirty="0"/>
              <a:t>今回の活動でファイルを購入し、ブランドごとに分けて統一しました。</a:t>
            </a:r>
            <a:endParaRPr kumimoji="1" lang="en-US" altLang="ja-JP" dirty="0"/>
          </a:p>
          <a:p>
            <a:r>
              <a:rPr kumimoji="1" lang="ja-JP" altLang="en-US" dirty="0"/>
              <a:t>一目見てわかりやすく、スムーズに綴れて作業しやすくなりました。</a:t>
            </a:r>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15</a:t>
            </a:fld>
            <a:endParaRPr kumimoji="1" lang="ja-JP" altLang="en-US"/>
          </a:p>
        </p:txBody>
      </p:sp>
    </p:spTree>
    <p:extLst>
      <p:ext uri="{BB962C8B-B14F-4D97-AF65-F5344CB8AC3E}">
        <p14:creationId xmlns:p14="http://schemas.microsoft.com/office/powerpoint/2010/main" val="428980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続いて、変更前の③部分の応接用テーブルですが、当日出荷分の伝票等を置いていました。</a:t>
            </a:r>
            <a:endParaRPr kumimoji="1" lang="en-US" altLang="ja-JP" dirty="0"/>
          </a:p>
          <a:p>
            <a:endParaRPr kumimoji="1" lang="en-US" altLang="ja-JP" dirty="0"/>
          </a:p>
          <a:p>
            <a:r>
              <a:rPr kumimoji="1" lang="ja-JP" altLang="en-US" dirty="0"/>
              <a:t>応接用テーブルであったため、来訪されるお客様の目にも良くない印象を与えていたと思います。</a:t>
            </a:r>
            <a:endParaRPr kumimoji="1" lang="en-US" altLang="ja-JP" dirty="0"/>
          </a:p>
          <a:p>
            <a:endParaRPr kumimoji="1" lang="en-US" altLang="ja-JP" dirty="0"/>
          </a:p>
          <a:p>
            <a:r>
              <a:rPr kumimoji="1" lang="ja-JP" altLang="en-US" dirty="0"/>
              <a:t>ブランド・行先・配車元と分かれていたので、まずはどのように統一するかを決めて伝票ラックを選び購入しました。　　</a:t>
            </a:r>
            <a:r>
              <a:rPr lang="en-US" altLang="ja-JP" sz="1800" b="1" i="1" u="sng" dirty="0">
                <a:solidFill>
                  <a:srgbClr val="FF0000"/>
                </a:solidFill>
              </a:rPr>
              <a:t>※</a:t>
            </a:r>
            <a:r>
              <a:rPr lang="ja-JP" altLang="en-US" sz="1800" b="1" i="1" u="sng" dirty="0">
                <a:solidFill>
                  <a:srgbClr val="FF0000"/>
                </a:solidFill>
              </a:rPr>
              <a:t>ここで次のスライドへ！！</a:t>
            </a:r>
            <a:endParaRPr lang="en-US" altLang="ja-JP" sz="1800" b="1" i="1" u="sng" dirty="0">
              <a:solidFill>
                <a:srgbClr val="FF0000"/>
              </a:solidFill>
            </a:endParaRPr>
          </a:p>
          <a:p>
            <a:endParaRPr kumimoji="1" lang="en-US" altLang="ja-JP" b="1" u="sng" dirty="0">
              <a:solidFill>
                <a:srgbClr val="FF0000"/>
              </a:solidFill>
            </a:endParaRPr>
          </a:p>
          <a:p>
            <a:r>
              <a:rPr kumimoji="1" lang="ja-JP" altLang="en-US" dirty="0"/>
              <a:t>このラックは伝票入れとして最適で引き出しごと仕分けをして誰が見てもすぐに探せて、スムーズな受付対応ができるようになりました。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16</a:t>
            </a:fld>
            <a:endParaRPr kumimoji="1" lang="ja-JP" altLang="en-US"/>
          </a:p>
        </p:txBody>
      </p:sp>
    </p:spTree>
    <p:extLst>
      <p:ext uri="{BB962C8B-B14F-4D97-AF65-F5344CB8AC3E}">
        <p14:creationId xmlns:p14="http://schemas.microsoft.com/office/powerpoint/2010/main" val="406555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17</a:t>
            </a:fld>
            <a:endParaRPr kumimoji="1" lang="ja-JP" altLang="en-US"/>
          </a:p>
        </p:txBody>
      </p:sp>
    </p:spTree>
    <p:extLst>
      <p:ext uri="{BB962C8B-B14F-4D97-AF65-F5344CB8AC3E}">
        <p14:creationId xmlns:p14="http://schemas.microsoft.com/office/powerpoint/2010/main" val="2922488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続いて、変更後④の書類ラックですが、乗務員受付用カウンターの下にスペースがあったため、書類ラックを置き、</a:t>
            </a:r>
            <a:endParaRPr kumimoji="1" lang="en-US" altLang="ja-JP" dirty="0"/>
          </a:p>
          <a:p>
            <a:r>
              <a:rPr kumimoji="1" lang="ja-JP" altLang="en-US" dirty="0"/>
              <a:t>今まで食堂で置いていた倉入れ伝票や納品伝票など事務所で使用するものは事務所で保管し収納できるようにしました。</a:t>
            </a:r>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18</a:t>
            </a:fld>
            <a:endParaRPr kumimoji="1" lang="ja-JP" altLang="en-US"/>
          </a:p>
        </p:txBody>
      </p:sp>
    </p:spTree>
    <p:extLst>
      <p:ext uri="{BB962C8B-B14F-4D97-AF65-F5344CB8AC3E}">
        <p14:creationId xmlns:p14="http://schemas.microsoft.com/office/powerpoint/2010/main" val="4129252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変更後⑤部分ですが、旧カウンターに保管されている書類、また各自机に保管されている書類、通販カタログ、事務所備品を</a:t>
            </a:r>
            <a:endParaRPr kumimoji="1" lang="en-US" altLang="ja-JP" dirty="0"/>
          </a:p>
          <a:p>
            <a:r>
              <a:rPr kumimoji="1" lang="ja-JP" altLang="en-US" dirty="0"/>
              <a:t>収納するためのラックもサイズを計り購入し、人がすれ違う時にも窮屈だった通路スペースにも余裕ができました。</a:t>
            </a:r>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19</a:t>
            </a:fld>
            <a:endParaRPr kumimoji="1" lang="ja-JP" altLang="en-US"/>
          </a:p>
        </p:txBody>
      </p:sp>
    </p:spTree>
    <p:extLst>
      <p:ext uri="{BB962C8B-B14F-4D97-AF65-F5344CB8AC3E}">
        <p14:creationId xmlns:p14="http://schemas.microsoft.com/office/powerpoint/2010/main" val="164808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今年度のテーマとして、</a:t>
            </a:r>
            <a:endParaRPr kumimoji="1" lang="en-US" altLang="ja-JP" dirty="0"/>
          </a:p>
          <a:p>
            <a:r>
              <a:rPr kumimoji="1" lang="ja-JP" altLang="en-US" dirty="0"/>
              <a:t>案内看板</a:t>
            </a:r>
            <a:endParaRPr kumimoji="1" lang="en-US" altLang="ja-JP" dirty="0"/>
          </a:p>
          <a:p>
            <a:r>
              <a:rPr kumimoji="1" lang="ja-JP" altLang="en-US" dirty="0"/>
              <a:t>事務所レイアウト改善</a:t>
            </a:r>
            <a:endParaRPr kumimoji="1" lang="en-US" altLang="ja-JP" dirty="0"/>
          </a:p>
          <a:p>
            <a:r>
              <a:rPr kumimoji="1" lang="ja-JP" altLang="en-US" dirty="0"/>
              <a:t>ペーパーレス・コピー代削減</a:t>
            </a:r>
            <a:endParaRPr kumimoji="1" lang="en-US" altLang="ja-JP" dirty="0"/>
          </a:p>
          <a:p>
            <a:r>
              <a:rPr kumimoji="1" lang="ja-JP" altLang="en-US" dirty="0"/>
              <a:t>の</a:t>
            </a:r>
            <a:r>
              <a:rPr kumimoji="1" lang="en-US" altLang="ja-JP" dirty="0"/>
              <a:t>3</a:t>
            </a:r>
            <a:r>
              <a:rPr kumimoji="1" lang="ja-JP" altLang="en-US" dirty="0"/>
              <a:t>つを中心に取り組みました。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a:t>
            </a:fld>
            <a:endParaRPr kumimoji="1" lang="ja-JP" altLang="en-US"/>
          </a:p>
        </p:txBody>
      </p:sp>
    </p:spTree>
    <p:extLst>
      <p:ext uri="{BB962C8B-B14F-4D97-AF65-F5344CB8AC3E}">
        <p14:creationId xmlns:p14="http://schemas.microsoft.com/office/powerpoint/2010/main" val="273805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次にクライアントごとのシステム専用</a:t>
            </a:r>
            <a:r>
              <a:rPr kumimoji="1" lang="en-US" altLang="ja-JP" dirty="0"/>
              <a:t>PC</a:t>
            </a:r>
            <a:r>
              <a:rPr kumimoji="1" lang="ja-JP" altLang="en-US" dirty="0"/>
              <a:t>・プリンタのレイアウト配置場所の改善をしました。青枠のエリアになります。</a:t>
            </a:r>
            <a:endParaRPr kumimoji="1" lang="en-US" altLang="ja-JP" dirty="0"/>
          </a:p>
          <a:p>
            <a:endParaRPr kumimoji="1" lang="en-US" altLang="ja-JP" dirty="0"/>
          </a:p>
          <a:p>
            <a:r>
              <a:rPr kumimoji="1" lang="ja-JP" altLang="en-US" dirty="0"/>
              <a:t>変更前は</a:t>
            </a:r>
            <a:r>
              <a:rPr kumimoji="1" lang="en-US" altLang="ja-JP" dirty="0"/>
              <a:t>PC</a:t>
            </a:r>
            <a:r>
              <a:rPr kumimoji="1" lang="ja-JP" altLang="en-US" dirty="0"/>
              <a:t>・プリンタ等の機械に見合った仕様のラックではなかったため、出力した伝票を取り出す際に上段の棚に頭をぶつけたり、</a:t>
            </a:r>
            <a:endParaRPr kumimoji="1" lang="en-US" altLang="ja-JP" dirty="0"/>
          </a:p>
          <a:p>
            <a:r>
              <a:rPr kumimoji="1" lang="ja-JP" altLang="en-US" dirty="0"/>
              <a:t>パレットラベル・インクカートリッジを入れ替える際には重たいプリンタを棚から出し、補充していました。</a:t>
            </a:r>
            <a:endParaRPr kumimoji="1" lang="en-US" altLang="ja-JP" dirty="0"/>
          </a:p>
          <a:p>
            <a:endParaRPr kumimoji="1" lang="en-US" altLang="ja-JP" dirty="0"/>
          </a:p>
          <a:p>
            <a:r>
              <a:rPr kumimoji="1" lang="ja-JP" altLang="en-US" dirty="0"/>
              <a:t>それに加え、クライアントごとに</a:t>
            </a:r>
            <a:r>
              <a:rPr kumimoji="1" lang="en-US" altLang="ja-JP" dirty="0"/>
              <a:t>PC</a:t>
            </a:r>
            <a:r>
              <a:rPr kumimoji="1" lang="ja-JP" altLang="en-US" dirty="0"/>
              <a:t>・プリンタがバラバラの位置に置かれていた為、作業がスムーズにできませんでした。</a:t>
            </a:r>
            <a:endParaRPr kumimoji="1" lang="en-US" altLang="ja-JP" dirty="0"/>
          </a:p>
          <a:p>
            <a:r>
              <a:rPr kumimoji="1" lang="ja-JP" altLang="en-US" dirty="0"/>
              <a:t>この問題を解決するために、まずはクライアント別に</a:t>
            </a:r>
            <a:r>
              <a:rPr kumimoji="1" lang="en-US" altLang="ja-JP" dirty="0"/>
              <a:t>PC</a:t>
            </a:r>
            <a:r>
              <a:rPr kumimoji="1" lang="ja-JP" altLang="en-US" dirty="0"/>
              <a:t>・プリンタ・ネット機器はいくつあるのかの集計をし、それぞれレイアウト案を出し、</a:t>
            </a:r>
            <a:endParaRPr kumimoji="1" lang="en-US" altLang="ja-JP" dirty="0"/>
          </a:p>
          <a:p>
            <a:r>
              <a:rPr kumimoji="1" lang="ja-JP" altLang="en-US" dirty="0"/>
              <a:t>サイズを計り、間取りを考えるところから始めました。</a:t>
            </a:r>
            <a:endParaRPr kumimoji="1" lang="en-US" altLang="ja-JP" dirty="0"/>
          </a:p>
          <a:p>
            <a:endParaRPr kumimoji="1" lang="en-US" altLang="ja-JP" dirty="0"/>
          </a:p>
          <a:p>
            <a:r>
              <a:rPr kumimoji="1" lang="ja-JP" altLang="en-US" dirty="0"/>
              <a:t>アスクル通販のカタログを見て何回もサイズを計り、吟味しました。</a:t>
            </a:r>
            <a:endParaRPr kumimoji="1" lang="en-US" altLang="ja-JP" dirty="0"/>
          </a:p>
          <a:p>
            <a:endParaRPr kumimoji="1" lang="en-US" altLang="ja-JP" dirty="0"/>
          </a:p>
          <a:p>
            <a:r>
              <a:rPr kumimoji="1" lang="ja-JP" altLang="en-US" dirty="0"/>
              <a:t>その結果、すべてのクライアントで使用するラックを同じものに統一し、事務所の一角に機器類を収めることができました。</a:t>
            </a:r>
            <a:endParaRPr kumimoji="1" lang="en-US" altLang="ja-JP" dirty="0"/>
          </a:p>
          <a:p>
            <a:r>
              <a:rPr kumimoji="1" lang="ja-JP" altLang="en-US" dirty="0"/>
              <a:t>統一することによって見栄えも綺麗になりました。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20</a:t>
            </a:fld>
            <a:endParaRPr kumimoji="1" lang="ja-JP" altLang="en-US"/>
          </a:p>
        </p:txBody>
      </p:sp>
    </p:spTree>
    <p:extLst>
      <p:ext uri="{BB962C8B-B14F-4D97-AF65-F5344CB8AC3E}">
        <p14:creationId xmlns:p14="http://schemas.microsoft.com/office/powerpoint/2010/main" val="2110107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クライアントごとに収まったおかげで業務効率化にもつながりました。</a:t>
            </a:r>
            <a:endParaRPr kumimoji="1" lang="en-US" altLang="ja-JP" dirty="0"/>
          </a:p>
          <a:p>
            <a:r>
              <a:rPr kumimoji="1" lang="ja-JP" altLang="en-US" dirty="0"/>
              <a:t>来訪されるお客様には綺麗になったとたくさんの声をかけていただけて嬉しく思いました。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21</a:t>
            </a:fld>
            <a:endParaRPr kumimoji="1" lang="ja-JP" altLang="en-US"/>
          </a:p>
        </p:txBody>
      </p:sp>
    </p:spTree>
    <p:extLst>
      <p:ext uri="{BB962C8B-B14F-4D97-AF65-F5344CB8AC3E}">
        <p14:creationId xmlns:p14="http://schemas.microsoft.com/office/powerpoint/2010/main" val="324134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続いてペーパーレスの活動内容についてです。</a:t>
            </a:r>
            <a:endParaRPr kumimoji="1" lang="en-US" altLang="ja-JP" dirty="0"/>
          </a:p>
          <a:p>
            <a:r>
              <a:rPr kumimoji="1" lang="ja-JP" altLang="en-US" dirty="0"/>
              <a:t>昨年はこの</a:t>
            </a:r>
            <a:r>
              <a:rPr kumimoji="1" lang="en-US" altLang="ja-JP" dirty="0"/>
              <a:t>3</a:t>
            </a:r>
            <a:r>
              <a:rPr kumimoji="1" lang="ja-JP" altLang="en-US" dirty="0"/>
              <a:t>点について主に取り組みをしてきました。</a:t>
            </a:r>
            <a:endParaRPr kumimoji="1" lang="en-US" altLang="ja-JP" dirty="0"/>
          </a:p>
          <a:p>
            <a:endParaRPr kumimoji="1" lang="en-US" altLang="ja-JP" dirty="0"/>
          </a:p>
          <a:p>
            <a:r>
              <a:rPr kumimoji="1" lang="ja-JP" altLang="en-US" dirty="0"/>
              <a:t>①　倉庫に送る集計表や請求書・資料などをフルカラーで印刷していたのをモノクロに変更しコピー代の削減につなげる</a:t>
            </a:r>
            <a:endParaRPr kumimoji="1" lang="en-US" altLang="ja-JP" dirty="0"/>
          </a:p>
          <a:p>
            <a:r>
              <a:rPr kumimoji="1" lang="ja-JP" altLang="en-US" dirty="0"/>
              <a:t>②　</a:t>
            </a:r>
            <a:r>
              <a:rPr kumimoji="1" lang="en-US" altLang="ja-JP" dirty="0"/>
              <a:t>2</a:t>
            </a:r>
            <a:r>
              <a:rPr kumimoji="1" lang="ja-JP" altLang="en-US" dirty="0"/>
              <a:t>色印刷機能の活用をし、モノクロ印刷と同じ金額となり、コピー代の削減につなげる</a:t>
            </a:r>
            <a:endParaRPr kumimoji="1" lang="en-US" altLang="ja-JP" dirty="0"/>
          </a:p>
          <a:p>
            <a:r>
              <a:rPr kumimoji="1" lang="ja-JP" altLang="en-US" dirty="0"/>
              <a:t>③　</a:t>
            </a:r>
            <a:r>
              <a:rPr kumimoji="1" lang="en-US" altLang="ja-JP" dirty="0"/>
              <a:t>PDF</a:t>
            </a:r>
            <a:r>
              <a:rPr kumimoji="1" lang="ja-JP" altLang="en-US" dirty="0"/>
              <a:t>の活用をし、用紙での出力を控え、</a:t>
            </a:r>
            <a:r>
              <a:rPr kumimoji="1" lang="en-US" altLang="ja-JP" dirty="0"/>
              <a:t>PC</a:t>
            </a:r>
            <a:r>
              <a:rPr kumimoji="1" lang="ja-JP" altLang="en-US" dirty="0"/>
              <a:t>上で保管管理ができるため用紙の削減につなげる</a:t>
            </a:r>
            <a:endParaRPr kumimoji="1" lang="en-US" altLang="ja-JP" dirty="0"/>
          </a:p>
          <a:p>
            <a:endParaRPr kumimoji="1" lang="en-US" altLang="ja-JP" dirty="0"/>
          </a:p>
          <a:p>
            <a:r>
              <a:rPr kumimoji="1" lang="ja-JP" altLang="en-US" dirty="0"/>
              <a:t>このような活動を行った効果をグラフにしました。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22</a:t>
            </a:fld>
            <a:endParaRPr kumimoji="1" lang="ja-JP" altLang="en-US"/>
          </a:p>
        </p:txBody>
      </p:sp>
    </p:spTree>
    <p:extLst>
      <p:ext uri="{BB962C8B-B14F-4D97-AF65-F5344CB8AC3E}">
        <p14:creationId xmlns:p14="http://schemas.microsoft.com/office/powerpoint/2010/main" val="4089140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4010-DDB1-043E-EF5B-6FD14672E4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97F1F9-FA7C-11AD-5CC6-CC7FF0F3FE6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A69D64-81ED-F1AE-6D23-D56F58483C7A}"/>
              </a:ext>
            </a:extLst>
          </p:cNvPr>
          <p:cNvSpPr>
            <a:spLocks noGrp="1"/>
          </p:cNvSpPr>
          <p:nvPr>
            <p:ph type="body" idx="1"/>
          </p:nvPr>
        </p:nvSpPr>
        <p:spPr/>
        <p:txBody>
          <a:bodyPr/>
          <a:lstStyle/>
          <a:p>
            <a:r>
              <a:rPr kumimoji="1" lang="ja-JP" altLang="en-US" dirty="0"/>
              <a:t>こちらが、</a:t>
            </a:r>
            <a:r>
              <a:rPr kumimoji="1" lang="en-US" altLang="ja-JP" dirty="0"/>
              <a:t>2024</a:t>
            </a:r>
            <a:r>
              <a:rPr kumimoji="1" lang="ja-JP" altLang="en-US" dirty="0"/>
              <a:t>年・</a:t>
            </a:r>
            <a:r>
              <a:rPr kumimoji="1" lang="en-US" altLang="ja-JP" dirty="0"/>
              <a:t>2025</a:t>
            </a:r>
            <a:r>
              <a:rPr kumimoji="1" lang="ja-JP" altLang="en-US" dirty="0"/>
              <a:t>年の</a:t>
            </a:r>
            <a:r>
              <a:rPr kumimoji="1" lang="en-US" altLang="ja-JP" dirty="0"/>
              <a:t>1</a:t>
            </a:r>
            <a:r>
              <a:rPr kumimoji="1" lang="ja-JP" altLang="en-US" dirty="0"/>
              <a:t>月から</a:t>
            </a:r>
            <a:r>
              <a:rPr kumimoji="1" lang="en-US" altLang="ja-JP" dirty="0"/>
              <a:t>12</a:t>
            </a:r>
            <a:r>
              <a:rPr kumimoji="1" lang="ja-JP" altLang="en-US" dirty="0"/>
              <a:t>月までのコピー代の比較となります。</a:t>
            </a:r>
            <a:endParaRPr kumimoji="1" lang="en-US" altLang="ja-JP" dirty="0"/>
          </a:p>
          <a:p>
            <a:r>
              <a:rPr kumimoji="1" lang="ja-JP" altLang="en-US" dirty="0"/>
              <a:t>毎月削減ができており、金額として、「￥２９７，２８４</a:t>
            </a:r>
            <a:r>
              <a:rPr kumimoji="1" lang="en-US" altLang="ja-JP" dirty="0"/>
              <a:t>-</a:t>
            </a:r>
            <a:r>
              <a:rPr kumimoji="1" lang="ja-JP" altLang="en-US" dirty="0"/>
              <a:t>」の削減ができました。</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8FFD9DF4-DDDC-0624-2B14-8E0F804FA053}"/>
              </a:ext>
            </a:extLst>
          </p:cNvPr>
          <p:cNvSpPr>
            <a:spLocks noGrp="1"/>
          </p:cNvSpPr>
          <p:nvPr>
            <p:ph type="sldNum" sz="quarter" idx="5"/>
          </p:nvPr>
        </p:nvSpPr>
        <p:spPr/>
        <p:txBody>
          <a:bodyPr/>
          <a:lstStyle/>
          <a:p>
            <a:fld id="{51CB88D6-112D-4722-9FDC-3A914787857D}" type="slidenum">
              <a:rPr kumimoji="1" lang="ja-JP" altLang="en-US" smtClean="0"/>
              <a:t>23</a:t>
            </a:fld>
            <a:endParaRPr kumimoji="1" lang="ja-JP" altLang="en-US"/>
          </a:p>
        </p:txBody>
      </p:sp>
    </p:spTree>
    <p:extLst>
      <p:ext uri="{BB962C8B-B14F-4D97-AF65-F5344CB8AC3E}">
        <p14:creationId xmlns:p14="http://schemas.microsoft.com/office/powerpoint/2010/main" val="30286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a:t>
            </a:r>
            <a:r>
              <a:rPr kumimoji="1" lang="en-US" altLang="ja-JP" dirty="0"/>
              <a:t>2024</a:t>
            </a:r>
            <a:r>
              <a:rPr kumimoji="1" lang="ja-JP" altLang="en-US" dirty="0"/>
              <a:t>年・</a:t>
            </a:r>
            <a:r>
              <a:rPr kumimoji="1" lang="en-US" altLang="ja-JP" dirty="0"/>
              <a:t>2025</a:t>
            </a:r>
            <a:r>
              <a:rPr kumimoji="1" lang="ja-JP" altLang="en-US" dirty="0"/>
              <a:t>年の</a:t>
            </a:r>
            <a:r>
              <a:rPr kumimoji="1" lang="en-US" altLang="ja-JP" dirty="0"/>
              <a:t>1</a:t>
            </a:r>
            <a:r>
              <a:rPr kumimoji="1" lang="ja-JP" altLang="en-US" dirty="0"/>
              <a:t>月から</a:t>
            </a:r>
            <a:r>
              <a:rPr kumimoji="1" lang="en-US" altLang="ja-JP" dirty="0"/>
              <a:t>12</a:t>
            </a:r>
            <a:r>
              <a:rPr kumimoji="1" lang="ja-JP" altLang="en-US" dirty="0"/>
              <a:t>月までの印刷枚数の比較となります。</a:t>
            </a:r>
            <a:endParaRPr kumimoji="1" lang="en-US" altLang="ja-JP" dirty="0"/>
          </a:p>
          <a:p>
            <a:r>
              <a:rPr kumimoji="1" lang="ja-JP" altLang="en-US" dirty="0"/>
              <a:t>こちらのグラフはモノクロ・フルカラーの全ての合計となります。</a:t>
            </a:r>
            <a:endParaRPr kumimoji="1" lang="en-US" altLang="ja-JP" dirty="0"/>
          </a:p>
          <a:p>
            <a:endParaRPr kumimoji="1" lang="en-US" altLang="ja-JP" dirty="0"/>
          </a:p>
          <a:p>
            <a:r>
              <a:rPr kumimoji="1" lang="ja-JP" altLang="en-US" dirty="0"/>
              <a:t>モノカラー：２９，９５１枚　・　フルカラー：１３，６４６枚の削減ができ、</a:t>
            </a:r>
            <a:endParaRPr kumimoji="1" lang="en-US" altLang="ja-JP" dirty="0"/>
          </a:p>
          <a:p>
            <a:r>
              <a:rPr kumimoji="1" lang="ja-JP" altLang="en-US" dirty="0"/>
              <a:t>合計：４３，５９７枚の削減結果となりました。</a:t>
            </a:r>
            <a:endParaRPr kumimoji="1" lang="en-US" altLang="ja-JP" dirty="0"/>
          </a:p>
          <a:p>
            <a:endParaRPr kumimoji="1" lang="en-US" altLang="ja-JP" dirty="0"/>
          </a:p>
          <a:p>
            <a:r>
              <a:rPr kumimoji="1" lang="ja-JP" altLang="en-US" dirty="0"/>
              <a:t>ご協力ありがとうございました。</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24</a:t>
            </a:fld>
            <a:endParaRPr kumimoji="1" lang="ja-JP" altLang="en-US"/>
          </a:p>
        </p:txBody>
      </p:sp>
    </p:spTree>
    <p:extLst>
      <p:ext uri="{BB962C8B-B14F-4D97-AF65-F5344CB8AC3E}">
        <p14:creationId xmlns:p14="http://schemas.microsoft.com/office/powerpoint/2010/main" val="474299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a:t>
            </a:r>
            <a:r>
              <a:rPr kumimoji="1" lang="ja-JP" altLang="en-US" dirty="0"/>
              <a:t>月に新たなコピー機の入れ替えを行いました。</a:t>
            </a:r>
            <a:endParaRPr kumimoji="1" lang="en-US" altLang="ja-JP" dirty="0"/>
          </a:p>
          <a:p>
            <a:r>
              <a:rPr kumimoji="1" lang="ja-JP" altLang="en-US" dirty="0"/>
              <a:t>入替により、新たな機能が追加されています。</a:t>
            </a:r>
            <a:endParaRPr kumimoji="1" lang="en-US" altLang="ja-JP" dirty="0"/>
          </a:p>
          <a:p>
            <a:r>
              <a:rPr kumimoji="1" lang="ja-JP" altLang="en-US" dirty="0"/>
              <a:t>「私書箱プリント機能」といって、前コピー機では、</a:t>
            </a:r>
            <a:r>
              <a:rPr kumimoji="1" lang="en-US" altLang="ja-JP" dirty="0"/>
              <a:t>PC</a:t>
            </a:r>
            <a:r>
              <a:rPr kumimoji="1" lang="ja-JP" altLang="en-US" dirty="0"/>
              <a:t>上で印刷をかけた場合にそのままコピー機から用紙が出力されました。</a:t>
            </a:r>
            <a:endParaRPr kumimoji="1" lang="en-US" altLang="ja-JP" dirty="0"/>
          </a:p>
          <a:p>
            <a:r>
              <a:rPr kumimoji="1" lang="ja-JP" altLang="en-US" dirty="0"/>
              <a:t>そのため、モノクロをカラーで間違えて印刷してしまった場合に変更ができずカラー料金となってしまいます。</a:t>
            </a:r>
            <a:endParaRPr kumimoji="1" lang="en-US" altLang="ja-JP" dirty="0"/>
          </a:p>
          <a:p>
            <a:endParaRPr kumimoji="1" lang="en-US" altLang="ja-JP" dirty="0"/>
          </a:p>
          <a:p>
            <a:r>
              <a:rPr kumimoji="1" lang="ja-JP" altLang="en-US" dirty="0"/>
              <a:t>新コピー機では、印刷時コピー機上でカラーからモノクロへの再設定が可能となり、そこから印刷といった手順となります。</a:t>
            </a:r>
            <a:endParaRPr kumimoji="1" lang="en-US" altLang="ja-JP" dirty="0"/>
          </a:p>
          <a:p>
            <a:r>
              <a:rPr kumimoji="1" lang="ja-JP" altLang="en-US" dirty="0"/>
              <a:t>そのためミスプリントが無くなり経費の無駄の削減ができるようになりました。</a:t>
            </a:r>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25</a:t>
            </a:fld>
            <a:endParaRPr kumimoji="1" lang="ja-JP" altLang="en-US"/>
          </a:p>
        </p:txBody>
      </p:sp>
    </p:spTree>
    <p:extLst>
      <p:ext uri="{BB962C8B-B14F-4D97-AF65-F5344CB8AC3E}">
        <p14:creationId xmlns:p14="http://schemas.microsoft.com/office/powerpoint/2010/main" val="2717839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また、前コピー機と比較し印刷の単価も安くなり、月平均で</a:t>
            </a:r>
            <a:r>
              <a:rPr kumimoji="1" lang="en-US" altLang="ja-JP" dirty="0"/>
              <a:t>1</a:t>
            </a:r>
            <a:r>
              <a:rPr kumimoji="1" lang="ja-JP" altLang="en-US" dirty="0"/>
              <a:t>か月「２２，６９７枚」の印刷とし、モノクロ・カラーの単価で計算した場合に、</a:t>
            </a:r>
            <a:endParaRPr kumimoji="1" lang="en-US" altLang="ja-JP" dirty="0"/>
          </a:p>
          <a:p>
            <a:r>
              <a:rPr kumimoji="1" lang="ja-JP" altLang="en-US" dirty="0"/>
              <a:t>前コピー機では「￥８１，６８９</a:t>
            </a:r>
            <a:r>
              <a:rPr kumimoji="1" lang="en-US" altLang="ja-JP" dirty="0"/>
              <a:t>-</a:t>
            </a:r>
            <a:r>
              <a:rPr kumimoji="1" lang="ja-JP" altLang="en-US" dirty="0"/>
              <a:t>」、新コピー機では「￥５０，４３６</a:t>
            </a:r>
            <a:r>
              <a:rPr kumimoji="1" lang="en-US" altLang="ja-JP" dirty="0"/>
              <a:t>-</a:t>
            </a:r>
            <a:r>
              <a:rPr kumimoji="1" lang="ja-JP" altLang="en-US" dirty="0"/>
              <a:t>」となり、月額「￥３１，２５３</a:t>
            </a:r>
            <a:r>
              <a:rPr kumimoji="1" lang="en-US" altLang="ja-JP" dirty="0"/>
              <a:t>-</a:t>
            </a:r>
            <a:r>
              <a:rPr kumimoji="1" lang="ja-JP" altLang="en-US" dirty="0"/>
              <a:t>」の削減が見込まれます。</a:t>
            </a:r>
            <a:endParaRPr kumimoji="1" lang="en-US" altLang="ja-JP" dirty="0"/>
          </a:p>
          <a:p>
            <a:r>
              <a:rPr kumimoji="1" lang="ja-JP" altLang="en-US" dirty="0"/>
              <a:t>今後もペーパーレス・印刷代削減にご協力お願いします。</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ja-JP" altLang="en-US" dirty="0"/>
              <a:t>資料は以上となります。</a:t>
            </a:r>
            <a:endParaRPr kumimoji="1" lang="en-US" altLang="ja-JP" dirty="0"/>
          </a:p>
          <a:p>
            <a:r>
              <a:rPr kumimoji="1" lang="ja-JP" altLang="en-US" dirty="0"/>
              <a:t>今回の活動を通して、経費削減・業務効率化を図ることができましたが、</a:t>
            </a:r>
            <a:endParaRPr kumimoji="1" lang="en-US" altLang="ja-JP" dirty="0"/>
          </a:p>
          <a:p>
            <a:r>
              <a:rPr kumimoji="1" lang="ja-JP" altLang="en-US" dirty="0"/>
              <a:t>今後も効果確認の継続をし、問題を改善できるよう活動していきたいです。</a:t>
            </a:r>
            <a:endParaRPr kumimoji="1" lang="en-US" altLang="ja-JP" dirty="0"/>
          </a:p>
          <a:p>
            <a:endParaRPr kumimoji="1" lang="en-US" altLang="ja-JP" dirty="0"/>
          </a:p>
          <a:p>
            <a:r>
              <a:rPr kumimoji="1" lang="ja-JP" altLang="en-US" dirty="0"/>
              <a:t>また、倉庫案内看板での事故防止・スムーズな入退場についても、</a:t>
            </a:r>
            <a:endParaRPr kumimoji="1" lang="en-US" altLang="ja-JP" dirty="0"/>
          </a:p>
          <a:p>
            <a:r>
              <a:rPr kumimoji="1" lang="ja-JP" altLang="en-US" dirty="0"/>
              <a:t>来期の繁忙期に備え、待機車両の整備についても課題として取り組む予定です。</a:t>
            </a:r>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26</a:t>
            </a:fld>
            <a:endParaRPr kumimoji="1" lang="ja-JP" altLang="en-US"/>
          </a:p>
        </p:txBody>
      </p:sp>
    </p:spTree>
    <p:extLst>
      <p:ext uri="{BB962C8B-B14F-4D97-AF65-F5344CB8AC3E}">
        <p14:creationId xmlns:p14="http://schemas.microsoft.com/office/powerpoint/2010/main" val="2499500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以上持ちまして発表を終わらせていただきます。</a:t>
            </a:r>
            <a:endParaRPr kumimoji="1" lang="en-US" altLang="ja-JP" dirty="0"/>
          </a:p>
          <a:p>
            <a:r>
              <a:rPr kumimoji="1" lang="ja-JP" altLang="en-US" dirty="0"/>
              <a:t>ご清聴ありがとうございました。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27</a:t>
            </a:fld>
            <a:endParaRPr kumimoji="1" lang="ja-JP" altLang="en-US"/>
          </a:p>
        </p:txBody>
      </p:sp>
    </p:spTree>
    <p:extLst>
      <p:ext uri="{BB962C8B-B14F-4D97-AF65-F5344CB8AC3E}">
        <p14:creationId xmlns:p14="http://schemas.microsoft.com/office/powerpoint/2010/main" val="1891687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まず、案内看板についてです。</a:t>
            </a:r>
            <a:endParaRPr kumimoji="1" lang="en-US" altLang="ja-JP" dirty="0"/>
          </a:p>
          <a:p>
            <a:r>
              <a:rPr kumimoji="1" lang="ja-JP" altLang="en-US" dirty="0"/>
              <a:t>前回の改善活動の続きとなりますが、</a:t>
            </a:r>
            <a:endParaRPr kumimoji="1" lang="en-US" altLang="ja-JP" dirty="0"/>
          </a:p>
          <a:p>
            <a:r>
              <a:rPr kumimoji="1" lang="ja-JP" altLang="en-US" dirty="0"/>
              <a:t>課題として残った受付案内看板の設置を実施しました。</a:t>
            </a:r>
            <a:endParaRPr kumimoji="1" lang="en-US" altLang="ja-JP" dirty="0"/>
          </a:p>
          <a:p>
            <a:r>
              <a:rPr kumimoji="1" lang="ja-JP" altLang="en-US" dirty="0"/>
              <a:t>理由は初めて来る乗務員で</a:t>
            </a:r>
            <a:endParaRPr kumimoji="1" lang="en-US" altLang="ja-JP" dirty="0"/>
          </a:p>
          <a:p>
            <a:r>
              <a:rPr lang="ja-JP" altLang="en-US" sz="1100" dirty="0"/>
              <a:t>・</a:t>
            </a:r>
            <a:r>
              <a:rPr lang="en-US" altLang="ja-JP" dirty="0"/>
              <a:t>1</a:t>
            </a:r>
            <a:r>
              <a:rPr lang="ja-JP" altLang="en-US" dirty="0"/>
              <a:t>日に複数人、停め方がわからない乗務員さんがいる</a:t>
            </a:r>
            <a:endParaRPr lang="en-US" altLang="ja-JP" dirty="0"/>
          </a:p>
          <a:p>
            <a:r>
              <a:rPr lang="ja-JP" altLang="en-US" dirty="0"/>
              <a:t>　・本社受付時、出口からの進入があり、事故のもととなる</a:t>
            </a:r>
            <a:endParaRPr lang="en-US" altLang="ja-JP" dirty="0"/>
          </a:p>
          <a:p>
            <a:r>
              <a:rPr lang="ja-JP" altLang="en-US" dirty="0"/>
              <a:t>　・停車位置により受付順番のトラブルが起こる　　　</a:t>
            </a:r>
            <a:endParaRPr lang="en-US" altLang="ja-JP" dirty="0"/>
          </a:p>
          <a:p>
            <a:r>
              <a:rPr lang="ja-JP" altLang="en-US" dirty="0"/>
              <a:t>といった理由が主にあり、入口、出口、停車場所、受付の表示が必要と判断しました。　　　　　</a:t>
            </a:r>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3</a:t>
            </a:fld>
            <a:endParaRPr kumimoji="1" lang="ja-JP" altLang="en-US"/>
          </a:p>
        </p:txBody>
      </p:sp>
    </p:spTree>
    <p:extLst>
      <p:ext uri="{BB962C8B-B14F-4D97-AF65-F5344CB8AC3E}">
        <p14:creationId xmlns:p14="http://schemas.microsoft.com/office/powerpoint/2010/main" val="464452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そこで、メンバーでデザインのレイアウト案を出し合い、</a:t>
            </a:r>
            <a:endParaRPr kumimoji="1" lang="en-US" altLang="ja-JP" dirty="0"/>
          </a:p>
          <a:p>
            <a:r>
              <a:rPr kumimoji="1" lang="ja-JP" altLang="en-US" dirty="0"/>
              <a:t>複数回にわたり松野塗装様に依頼し、まずは本社での受付時の入退場から駐車、受付表示のデザインを作成してもらいました。</a:t>
            </a:r>
            <a:endParaRPr kumimoji="1" lang="en-US" altLang="ja-JP" dirty="0"/>
          </a:p>
          <a:p>
            <a:r>
              <a:rPr kumimoji="1" lang="ja-JP" altLang="en-US" dirty="0"/>
              <a:t>そして完成したのが一番右のレイアウトになります。</a:t>
            </a:r>
            <a:endParaRPr kumimoji="1" lang="en-US" altLang="ja-JP" dirty="0"/>
          </a:p>
          <a:p>
            <a:endParaRPr kumimoji="1" lang="en-US" altLang="ja-JP" dirty="0"/>
          </a:p>
          <a:p>
            <a:r>
              <a:rPr kumimoji="1" lang="ja-JP" altLang="en-US" dirty="0"/>
              <a:t>また、本社倉庫出口進入禁止・退場時一時停止の看板もお願いをしました。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4</a:t>
            </a:fld>
            <a:endParaRPr kumimoji="1" lang="ja-JP" altLang="en-US"/>
          </a:p>
        </p:txBody>
      </p:sp>
    </p:spTree>
    <p:extLst>
      <p:ext uri="{BB962C8B-B14F-4D97-AF65-F5344CB8AC3E}">
        <p14:creationId xmlns:p14="http://schemas.microsoft.com/office/powerpoint/2010/main" val="126409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50EB4-1481-554A-294A-93895DBAE0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999560-17EC-D1CB-FBFE-F80AD5A3C3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9B185A-5200-6403-22A2-F372C16575AC}"/>
              </a:ext>
            </a:extLst>
          </p:cNvPr>
          <p:cNvSpPr>
            <a:spLocks noGrp="1"/>
          </p:cNvSpPr>
          <p:nvPr>
            <p:ph type="body" idx="1"/>
          </p:nvPr>
        </p:nvSpPr>
        <p:spPr/>
        <p:txBody>
          <a:bodyPr/>
          <a:lstStyle/>
          <a:p>
            <a:r>
              <a:rPr kumimoji="1" lang="ja-JP" altLang="en-US" dirty="0"/>
              <a:t>こちらが看板設置後の写真になります。</a:t>
            </a:r>
            <a:endParaRPr kumimoji="1" lang="en-US" altLang="ja-JP" dirty="0"/>
          </a:p>
          <a:p>
            <a:endParaRPr kumimoji="1" lang="en-US" altLang="ja-JP" dirty="0"/>
          </a:p>
          <a:p>
            <a:r>
              <a:rPr kumimoji="1" lang="ja-JP" altLang="en-US" dirty="0"/>
              <a:t>左側が本社入退場、駐車、受付案内の看板になります。</a:t>
            </a:r>
            <a:endParaRPr kumimoji="1" lang="en-US" altLang="ja-JP" dirty="0"/>
          </a:p>
          <a:p>
            <a:r>
              <a:rPr kumimoji="1" lang="ja-JP" altLang="en-US" dirty="0"/>
              <a:t>設置前に比べ、誤った入退場・停車、出口からの進入等を減らすことができました。</a:t>
            </a:r>
            <a:endParaRPr kumimoji="1" lang="en-US" altLang="ja-JP" dirty="0"/>
          </a:p>
          <a:p>
            <a:endParaRPr kumimoji="1" lang="en-US" altLang="ja-JP" dirty="0"/>
          </a:p>
          <a:p>
            <a:r>
              <a:rPr kumimoji="1" lang="ja-JP" altLang="en-US" dirty="0"/>
              <a:t>また、右側が本社出口の一旦停止、出口からの進入禁止看板となります。</a:t>
            </a:r>
            <a:endParaRPr kumimoji="1" lang="en-US" altLang="ja-JP" dirty="0"/>
          </a:p>
          <a:p>
            <a:pPr defTabSz="907176">
              <a:defRPr/>
            </a:pPr>
            <a:endParaRPr kumimoji="1" lang="en-US" altLang="ja-JP" dirty="0"/>
          </a:p>
          <a:p>
            <a:pPr defTabSz="907176">
              <a:defRPr/>
            </a:pPr>
            <a:r>
              <a:rPr kumimoji="1" lang="ja-JP" altLang="en-US" dirty="0"/>
              <a:t>受付時に設置前と設置後で誤った入退場等の集計を取り、効果の比較をしました。</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EB43FD99-ADD0-83BB-713E-5EF7EA44E442}"/>
              </a:ext>
            </a:extLst>
          </p:cNvPr>
          <p:cNvSpPr>
            <a:spLocks noGrp="1"/>
          </p:cNvSpPr>
          <p:nvPr>
            <p:ph type="sldNum" sz="quarter" idx="5"/>
          </p:nvPr>
        </p:nvSpPr>
        <p:spPr/>
        <p:txBody>
          <a:bodyPr/>
          <a:lstStyle/>
          <a:p>
            <a:fld id="{51CB88D6-112D-4722-9FDC-3A914787857D}" type="slidenum">
              <a:rPr kumimoji="1" lang="ja-JP" altLang="en-US" smtClean="0"/>
              <a:t>5</a:t>
            </a:fld>
            <a:endParaRPr kumimoji="1" lang="ja-JP" altLang="en-US"/>
          </a:p>
        </p:txBody>
      </p:sp>
    </p:spTree>
    <p:extLst>
      <p:ext uri="{BB962C8B-B14F-4D97-AF65-F5344CB8AC3E}">
        <p14:creationId xmlns:p14="http://schemas.microsoft.com/office/powerpoint/2010/main" val="37369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14A4A-048C-5F25-A13C-F06CB56B18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46ED73-1D24-F7D6-7618-9A441B9538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F62B69-59C3-4724-F027-7FD699581BFC}"/>
              </a:ext>
            </a:extLst>
          </p:cNvPr>
          <p:cNvSpPr>
            <a:spLocks noGrp="1"/>
          </p:cNvSpPr>
          <p:nvPr>
            <p:ph type="body" idx="1"/>
          </p:nvPr>
        </p:nvSpPr>
        <p:spPr/>
        <p:txBody>
          <a:bodyPr/>
          <a:lstStyle/>
          <a:p>
            <a:r>
              <a:rPr kumimoji="1" lang="ja-JP" altLang="en-US" dirty="0"/>
              <a:t>受付対応の際に誤った入退場をした乗務員をカウントし集計表に記録し、</a:t>
            </a:r>
            <a:endParaRPr kumimoji="1" lang="en-US" altLang="ja-JP" dirty="0"/>
          </a:p>
          <a:p>
            <a:r>
              <a:rPr kumimoji="1" lang="ja-JP" altLang="en-US" dirty="0"/>
              <a:t>月ごとの集計を出力し、ミーティングで報告をしました。</a:t>
            </a:r>
            <a:endParaRPr kumimoji="1" lang="en-US" altLang="ja-JP" dirty="0"/>
          </a:p>
          <a:p>
            <a:r>
              <a:rPr kumimoji="1" lang="ja-JP" altLang="en-US" dirty="0"/>
              <a:t>また、改善案を出し合い、看板の作成につなげました。</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3119C06E-9AF9-16EC-0F95-9473F654A42E}"/>
              </a:ext>
            </a:extLst>
          </p:cNvPr>
          <p:cNvSpPr>
            <a:spLocks noGrp="1"/>
          </p:cNvSpPr>
          <p:nvPr>
            <p:ph type="sldNum" sz="quarter" idx="5"/>
          </p:nvPr>
        </p:nvSpPr>
        <p:spPr/>
        <p:txBody>
          <a:bodyPr/>
          <a:lstStyle/>
          <a:p>
            <a:fld id="{5893F5C8-387E-41C6-B6DC-500BAE5F3941}" type="slidenum">
              <a:rPr kumimoji="1" lang="ja-JP" altLang="en-US" smtClean="0"/>
              <a:t>6</a:t>
            </a:fld>
            <a:endParaRPr kumimoji="1" lang="ja-JP" altLang="en-US"/>
          </a:p>
        </p:txBody>
      </p:sp>
    </p:spTree>
    <p:extLst>
      <p:ext uri="{BB962C8B-B14F-4D97-AF65-F5344CB8AC3E}">
        <p14:creationId xmlns:p14="http://schemas.microsoft.com/office/powerpoint/2010/main" val="147807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こちらが記録した集計をグラフに表したものになります。期間は</a:t>
            </a:r>
            <a:r>
              <a:rPr kumimoji="1" lang="en-US" altLang="ja-JP" dirty="0"/>
              <a:t>4</a:t>
            </a:r>
            <a:r>
              <a:rPr kumimoji="1" lang="ja-JP" altLang="en-US" dirty="0"/>
              <a:t>月から</a:t>
            </a:r>
            <a:r>
              <a:rPr kumimoji="1" lang="en-US" altLang="ja-JP" dirty="0"/>
              <a:t>12</a:t>
            </a:r>
            <a:r>
              <a:rPr kumimoji="1" lang="ja-JP" altLang="en-US" dirty="0"/>
              <a:t>月までとなります。</a:t>
            </a:r>
            <a:endParaRPr kumimoji="1" lang="en-US" altLang="ja-JP" dirty="0"/>
          </a:p>
          <a:p>
            <a:endParaRPr kumimoji="1" lang="en-US" altLang="ja-JP" dirty="0"/>
          </a:p>
          <a:p>
            <a:r>
              <a:rPr kumimoji="1" lang="ja-JP" altLang="en-US" dirty="0"/>
              <a:t>青棒が看板設置前、黄色棒が設置後になります。</a:t>
            </a:r>
            <a:endParaRPr kumimoji="1" lang="en-US" altLang="ja-JP" dirty="0"/>
          </a:p>
          <a:p>
            <a:r>
              <a:rPr kumimoji="1" lang="ja-JP" altLang="en-US" dirty="0"/>
              <a:t>比較すると、設置後の</a:t>
            </a:r>
            <a:r>
              <a:rPr kumimoji="1" lang="en-US" altLang="ja-JP" dirty="0"/>
              <a:t>8</a:t>
            </a:r>
            <a:r>
              <a:rPr kumimoji="1" lang="ja-JP" altLang="en-US" dirty="0"/>
              <a:t>月以降は</a:t>
            </a:r>
            <a:r>
              <a:rPr kumimoji="1" lang="en-US" altLang="ja-JP" dirty="0"/>
              <a:t>10</a:t>
            </a:r>
            <a:r>
              <a:rPr kumimoji="1" lang="ja-JP" altLang="en-US" dirty="0"/>
              <a:t>台以下となっており、台数は減っています。</a:t>
            </a:r>
            <a:endParaRPr kumimoji="1" lang="en-US" altLang="ja-JP" dirty="0"/>
          </a:p>
          <a:p>
            <a:endParaRPr kumimoji="1" lang="en-US" altLang="ja-JP" dirty="0"/>
          </a:p>
          <a:p>
            <a:r>
              <a:rPr kumimoji="1" lang="ja-JP" altLang="en-US" dirty="0"/>
              <a:t>ただ、</a:t>
            </a:r>
            <a:r>
              <a:rPr kumimoji="1" lang="en-US" altLang="ja-JP" dirty="0"/>
              <a:t>0</a:t>
            </a:r>
            <a:r>
              <a:rPr kumimoji="1" lang="ja-JP" altLang="en-US" dirty="0"/>
              <a:t>にすることは厳しいため、今後も改善方法を考えて取り組みたいと思います。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7</a:t>
            </a:fld>
            <a:endParaRPr kumimoji="1" lang="ja-JP" altLang="en-US"/>
          </a:p>
        </p:txBody>
      </p:sp>
    </p:spTree>
    <p:extLst>
      <p:ext uri="{BB962C8B-B14F-4D97-AF65-F5344CB8AC3E}">
        <p14:creationId xmlns:p14="http://schemas.microsoft.com/office/powerpoint/2010/main" val="182658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0F258-CD33-BF7A-83DB-66E1EE0A01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B50272-4A5A-16BF-6BD2-6E9573D678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4EDF46-E6DA-F5B8-3E4E-36A47ACB3234}"/>
              </a:ext>
            </a:extLst>
          </p:cNvPr>
          <p:cNvSpPr>
            <a:spLocks noGrp="1"/>
          </p:cNvSpPr>
          <p:nvPr>
            <p:ph type="body" idx="1"/>
          </p:nvPr>
        </p:nvSpPr>
        <p:spPr/>
        <p:txBody>
          <a:bodyPr/>
          <a:lstStyle/>
          <a:p>
            <a:r>
              <a:rPr kumimoji="1" lang="ja-JP" altLang="en-US" dirty="0"/>
              <a:t>続いて、追加の看板設置についてです。</a:t>
            </a:r>
            <a:endParaRPr kumimoji="1" lang="en-US" altLang="ja-JP" dirty="0"/>
          </a:p>
          <a:p>
            <a:endParaRPr kumimoji="1" lang="en-US" altLang="ja-JP" dirty="0"/>
          </a:p>
          <a:p>
            <a:r>
              <a:rPr kumimoji="1" lang="ja-JP" altLang="en-US" dirty="0"/>
              <a:t>これまでに設置してきた本社の看板は納品・引取り乗務員専用としての案内になりますが、</a:t>
            </a:r>
            <a:endParaRPr kumimoji="1" lang="en-US" altLang="ja-JP" dirty="0"/>
          </a:p>
          <a:p>
            <a:r>
              <a:rPr kumimoji="1" lang="ja-JP" altLang="en-US" dirty="0"/>
              <a:t>来客者の車もトラックと同様に停車してしまう恐れがある為、来客者専用駐車場案内看板も作成を依頼し設置しました。</a:t>
            </a:r>
            <a:endParaRPr kumimoji="1" lang="en-US" altLang="ja-JP" dirty="0"/>
          </a:p>
          <a:p>
            <a:endParaRPr kumimoji="1" lang="en-US" altLang="ja-JP" dirty="0"/>
          </a:p>
          <a:p>
            <a:endParaRPr kumimoji="1" lang="en-US" altLang="ja-JP" dirty="0"/>
          </a:p>
          <a:p>
            <a:r>
              <a:rPr kumimoji="1" lang="ja-JP" altLang="en-US" dirty="0"/>
              <a:t>また、下江留倉庫ですが、これまでに出口からの入場があり、本社同様危険が伴います。</a:t>
            </a:r>
            <a:endParaRPr kumimoji="1" lang="en-US" altLang="ja-JP" dirty="0"/>
          </a:p>
          <a:p>
            <a:r>
              <a:rPr kumimoji="1" lang="ja-JP" altLang="en-US" dirty="0"/>
              <a:t>もともと地面には入口・出口のペイントがされていましたが、効果が見られない為、</a:t>
            </a:r>
            <a:endParaRPr kumimoji="1" lang="en-US" altLang="ja-JP" dirty="0"/>
          </a:p>
          <a:p>
            <a:r>
              <a:rPr kumimoji="1" lang="ja-JP" altLang="en-US" dirty="0"/>
              <a:t>遠くから見てもわかりやすいよう、看板を設置することにしました。</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B289FE5E-2D0E-BA4F-1D72-3FF45351E5C9}"/>
              </a:ext>
            </a:extLst>
          </p:cNvPr>
          <p:cNvSpPr>
            <a:spLocks noGrp="1"/>
          </p:cNvSpPr>
          <p:nvPr>
            <p:ph type="sldNum" sz="quarter" idx="5"/>
          </p:nvPr>
        </p:nvSpPr>
        <p:spPr/>
        <p:txBody>
          <a:bodyPr/>
          <a:lstStyle/>
          <a:p>
            <a:fld id="{5893F5C8-387E-41C6-B6DC-500BAE5F3941}" type="slidenum">
              <a:rPr kumimoji="1" lang="ja-JP" altLang="en-US" smtClean="0"/>
              <a:t>8</a:t>
            </a:fld>
            <a:endParaRPr kumimoji="1" lang="ja-JP" altLang="en-US"/>
          </a:p>
        </p:txBody>
      </p:sp>
    </p:spTree>
    <p:extLst>
      <p:ext uri="{BB962C8B-B14F-4D97-AF65-F5344CB8AC3E}">
        <p14:creationId xmlns:p14="http://schemas.microsoft.com/office/powerpoint/2010/main" val="259501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こちらは本社来客者専用の駐車場案内看板になります。</a:t>
            </a:r>
            <a:endParaRPr kumimoji="1" lang="en-US" altLang="ja-JP" dirty="0"/>
          </a:p>
          <a:p>
            <a:endParaRPr kumimoji="1" lang="en-US" altLang="ja-JP" dirty="0"/>
          </a:p>
          <a:p>
            <a:r>
              <a:rPr kumimoji="1" lang="en-US" altLang="ja-JP" dirty="0"/>
              <a:t>11</a:t>
            </a:r>
            <a:r>
              <a:rPr kumimoji="1" lang="ja-JP" altLang="en-US" dirty="0"/>
              <a:t>月中旬に設置し、トラック待機場に停めてしまったお客さんは聞かなくなりましたが、しっかりとした効果の確認はできていない為、</a:t>
            </a:r>
            <a:endParaRPr kumimoji="1" lang="en-US" altLang="ja-JP" dirty="0"/>
          </a:p>
          <a:p>
            <a:r>
              <a:rPr kumimoji="1" lang="ja-JP" altLang="en-US" dirty="0"/>
              <a:t>引き続き効果確認を行います。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1CB88D6-112D-4722-9FDC-3A914787857D}" type="slidenum">
              <a:rPr kumimoji="1" lang="ja-JP" altLang="en-US" smtClean="0"/>
              <a:t>9</a:t>
            </a:fld>
            <a:endParaRPr kumimoji="1" lang="ja-JP" altLang="en-US"/>
          </a:p>
        </p:txBody>
      </p:sp>
    </p:spTree>
    <p:extLst>
      <p:ext uri="{BB962C8B-B14F-4D97-AF65-F5344CB8AC3E}">
        <p14:creationId xmlns:p14="http://schemas.microsoft.com/office/powerpoint/2010/main" val="356098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FC19FA-D03D-B19D-AF69-AD04AE14216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997D52A-DD74-A21A-08CB-54A2DD645A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CA51C97-47CC-2721-9E42-94F4F24A7FCA}"/>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5" name="フッター プレースホルダー 4">
            <a:extLst>
              <a:ext uri="{FF2B5EF4-FFF2-40B4-BE49-F238E27FC236}">
                <a16:creationId xmlns:a16="http://schemas.microsoft.com/office/drawing/2014/main" id="{4639F79C-8A14-635E-D4CB-2894158B57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44D02D-D576-74C4-03FE-3C245041F1FF}"/>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3441008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6CD98-2A0B-530B-E8E7-33453FAC3BC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3CD31CC-9BD9-4FC3-8051-A4F1AC12E68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3491DE1-9703-1130-C1FE-18D5E7AFF94D}"/>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5" name="フッター プレースホルダー 4">
            <a:extLst>
              <a:ext uri="{FF2B5EF4-FFF2-40B4-BE49-F238E27FC236}">
                <a16:creationId xmlns:a16="http://schemas.microsoft.com/office/drawing/2014/main" id="{ACF258D6-2713-8962-D00B-269623C6963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A243E6-DDC5-264B-3426-41CA40B03D56}"/>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4169212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33F94FA-A35F-BBF6-5BC7-FEDEEE76006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F5E33F3-886E-44E4-79E5-4E1437C06F8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431AF0B-FF81-8889-2BED-EFB016590555}"/>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5" name="フッター プレースホルダー 4">
            <a:extLst>
              <a:ext uri="{FF2B5EF4-FFF2-40B4-BE49-F238E27FC236}">
                <a16:creationId xmlns:a16="http://schemas.microsoft.com/office/drawing/2014/main" id="{73A7C5EE-51C8-052D-AC2E-BD4757FCF6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00E82C-055F-5767-13CA-B2CE65402E29}"/>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2693839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B5966D-6916-C223-AD88-1EF38C7214B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053DEE-E7DD-7890-E7F7-47872AE05D3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A461E1C-332C-DA8C-9FDF-3FD4B88B3D16}"/>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5" name="フッター プレースホルダー 4">
            <a:extLst>
              <a:ext uri="{FF2B5EF4-FFF2-40B4-BE49-F238E27FC236}">
                <a16:creationId xmlns:a16="http://schemas.microsoft.com/office/drawing/2014/main" id="{CA0C2936-EE05-ACEE-1924-C4F1E3D826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3FBFB9-CE4B-91D6-6CED-B3ABB32A9EB4}"/>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78994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BE143D-9175-BCD4-45A7-075C74F47CE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0B018-3C57-6B89-E593-AB5D073BFC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09A2AA2-ADAF-87A6-6916-CEED7B43B5E6}"/>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5" name="フッター プレースホルダー 4">
            <a:extLst>
              <a:ext uri="{FF2B5EF4-FFF2-40B4-BE49-F238E27FC236}">
                <a16:creationId xmlns:a16="http://schemas.microsoft.com/office/drawing/2014/main" id="{92F97F4A-1E25-0807-F482-BD13217690A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418E2C-83E9-D694-AE2F-95463A8B1F64}"/>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53983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E9AFE8-7311-1C51-FEF4-88C3322AD3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868DD6F-568A-1E4D-F037-146676BCF4F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04BA56D-0B56-33EB-13CF-3D8C8486904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12D512-99B2-C3AF-4B22-CFA93721EE63}"/>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6" name="フッター プレースホルダー 5">
            <a:extLst>
              <a:ext uri="{FF2B5EF4-FFF2-40B4-BE49-F238E27FC236}">
                <a16:creationId xmlns:a16="http://schemas.microsoft.com/office/drawing/2014/main" id="{70BB164E-3192-6171-3C9C-815EC97162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DC43B60-6555-7813-B745-C152ABEAE9E5}"/>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205577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2B3182-7C2F-DC10-F663-572D4302578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B095E3-A8A5-9302-E2DB-9A5747A194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4B9650B-ACAF-E2E6-0B1F-AC074E90EC6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A8126B-A354-F476-3555-9296648C6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A79F122-7415-53E3-0C41-549FF9A63A6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8C49A78-BD89-447D-9DF9-90F4ABB4CA64}"/>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8" name="フッター プレースホルダー 7">
            <a:extLst>
              <a:ext uri="{FF2B5EF4-FFF2-40B4-BE49-F238E27FC236}">
                <a16:creationId xmlns:a16="http://schemas.microsoft.com/office/drawing/2014/main" id="{D946F8C3-5CDB-1F56-9C1D-986615B2A5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420AE08-37C5-C296-75EE-B20165954D43}"/>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266666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E671BC-FBC8-AE23-4E20-AE3520A9BEB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378BBE9-2C64-F26E-8D5F-33F4CA237BA7}"/>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4" name="フッター プレースホルダー 3">
            <a:extLst>
              <a:ext uri="{FF2B5EF4-FFF2-40B4-BE49-F238E27FC236}">
                <a16:creationId xmlns:a16="http://schemas.microsoft.com/office/drawing/2014/main" id="{3C274B47-A19C-AC60-FAEF-0BE37D6E68E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63856F1-AF6E-4A5E-5FF1-A48F7C78CFE7}"/>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312383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75CF299-45A7-D537-5911-98EF891B1C58}"/>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3" name="フッター プレースホルダー 2">
            <a:extLst>
              <a:ext uri="{FF2B5EF4-FFF2-40B4-BE49-F238E27FC236}">
                <a16:creationId xmlns:a16="http://schemas.microsoft.com/office/drawing/2014/main" id="{38A657F5-C990-C580-70EE-40828081FCD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FA4358-4DF9-3EE6-81B1-FC891EA57583}"/>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245003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C46144-0957-504A-EE3D-E7D0C25FBA7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1987DC-BABE-139A-0290-FAD1F7C408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41463AD-9F03-2250-A419-2488CAD24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1B68C6F-7BC6-B427-146F-E5788C06D07D}"/>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6" name="フッター プレースホルダー 5">
            <a:extLst>
              <a:ext uri="{FF2B5EF4-FFF2-40B4-BE49-F238E27FC236}">
                <a16:creationId xmlns:a16="http://schemas.microsoft.com/office/drawing/2014/main" id="{1EB7D56C-67AF-ABFA-7436-D72933D969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8D7BDE5-C605-6C32-B4AC-527B3AE5795C}"/>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271610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16E51-C01D-66B3-049C-016DE8BBA9D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E87575B-D9E0-83DF-ED14-A621BF50EE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695E1EF-A6E7-D6C4-A0B0-2C72A578B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831424C-7C2D-BE0A-50EB-A21418644306}"/>
              </a:ext>
            </a:extLst>
          </p:cNvPr>
          <p:cNvSpPr>
            <a:spLocks noGrp="1"/>
          </p:cNvSpPr>
          <p:nvPr>
            <p:ph type="dt" sz="half" idx="10"/>
          </p:nvPr>
        </p:nvSpPr>
        <p:spPr/>
        <p:txBody>
          <a:bodyPr/>
          <a:lstStyle/>
          <a:p>
            <a:fld id="{28437E63-275C-4BC0-91BC-D72D4A452351}" type="datetimeFigureOut">
              <a:rPr kumimoji="1" lang="ja-JP" altLang="en-US" smtClean="0"/>
              <a:t>2026/3/4</a:t>
            </a:fld>
            <a:endParaRPr kumimoji="1" lang="ja-JP" altLang="en-US"/>
          </a:p>
        </p:txBody>
      </p:sp>
      <p:sp>
        <p:nvSpPr>
          <p:cNvPr id="6" name="フッター プレースホルダー 5">
            <a:extLst>
              <a:ext uri="{FF2B5EF4-FFF2-40B4-BE49-F238E27FC236}">
                <a16:creationId xmlns:a16="http://schemas.microsoft.com/office/drawing/2014/main" id="{121D799F-7E4B-19F8-1A8A-69F21BE2E2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CF041DA-207D-3AE9-F547-B72272A40192}"/>
              </a:ext>
            </a:extLst>
          </p:cNvPr>
          <p:cNvSpPr>
            <a:spLocks noGrp="1"/>
          </p:cNvSpPr>
          <p:nvPr>
            <p:ph type="sldNum" sz="quarter" idx="12"/>
          </p:nvPr>
        </p:nvSpPr>
        <p:spPr/>
        <p:txBody>
          <a:body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731145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33283BC-79F9-F635-F545-453D8AF8B4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5CF54B-22EB-A47C-14A9-E519BABF37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813A21C-8B5C-1C3E-2915-8F0406510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37E63-275C-4BC0-91BC-D72D4A452351}" type="datetimeFigureOut">
              <a:rPr kumimoji="1" lang="ja-JP" altLang="en-US" smtClean="0"/>
              <a:t>2026/3/4</a:t>
            </a:fld>
            <a:endParaRPr kumimoji="1" lang="ja-JP" altLang="en-US"/>
          </a:p>
        </p:txBody>
      </p:sp>
      <p:sp>
        <p:nvSpPr>
          <p:cNvPr id="5" name="フッター プレースホルダー 4">
            <a:extLst>
              <a:ext uri="{FF2B5EF4-FFF2-40B4-BE49-F238E27FC236}">
                <a16:creationId xmlns:a16="http://schemas.microsoft.com/office/drawing/2014/main" id="{A937FD16-3604-46C7-3C84-A84F8B12B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ED76304-863F-A211-4012-626442DCD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BA4FC0-CAB5-4FFC-8F6F-88BD82E493AC}" type="slidenum">
              <a:rPr kumimoji="1" lang="ja-JP" altLang="en-US" smtClean="0"/>
              <a:t>‹#›</a:t>
            </a:fld>
            <a:endParaRPr kumimoji="1" lang="ja-JP" altLang="en-US"/>
          </a:p>
        </p:txBody>
      </p:sp>
    </p:spTree>
    <p:extLst>
      <p:ext uri="{BB962C8B-B14F-4D97-AF65-F5344CB8AC3E}">
        <p14:creationId xmlns:p14="http://schemas.microsoft.com/office/powerpoint/2010/main" val="2205444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publicdomainq.net/business-woman-000718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5F5F"/>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449CAB-B54F-9CED-CFAD-3DA333221E1A}"/>
              </a:ext>
            </a:extLst>
          </p:cNvPr>
          <p:cNvSpPr/>
          <p:nvPr/>
        </p:nvSpPr>
        <p:spPr>
          <a:xfrm>
            <a:off x="8966718" y="0"/>
            <a:ext cx="3225282"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B5D8FA8-A8DC-45FF-EAFF-77738B7F831D}"/>
              </a:ext>
            </a:extLst>
          </p:cNvPr>
          <p:cNvPicPr>
            <a:picLocks noChangeAspect="1"/>
          </p:cNvPicPr>
          <p:nvPr/>
        </p:nvPicPr>
        <p:blipFill rotWithShape="1">
          <a:blip r:embed="rId3"/>
          <a:srcRect l="35681" t="23799" r="4832" b="37492"/>
          <a:stretch/>
        </p:blipFill>
        <p:spPr>
          <a:xfrm>
            <a:off x="2469248" y="330928"/>
            <a:ext cx="9722752" cy="3523967"/>
          </a:xfrm>
          <a:prstGeom prst="rect">
            <a:avLst/>
          </a:prstGeom>
        </p:spPr>
      </p:pic>
      <p:sp>
        <p:nvSpPr>
          <p:cNvPr id="5" name="テキスト ボックス 4">
            <a:extLst>
              <a:ext uri="{FF2B5EF4-FFF2-40B4-BE49-F238E27FC236}">
                <a16:creationId xmlns:a16="http://schemas.microsoft.com/office/drawing/2014/main" id="{A20A4672-6F24-0E8E-F96A-63CA126DD48E}"/>
              </a:ext>
            </a:extLst>
          </p:cNvPr>
          <p:cNvSpPr txBox="1"/>
          <p:nvPr/>
        </p:nvSpPr>
        <p:spPr>
          <a:xfrm>
            <a:off x="473399" y="4518485"/>
            <a:ext cx="8197635" cy="1446550"/>
          </a:xfrm>
          <a:prstGeom prst="rect">
            <a:avLst/>
          </a:prstGeom>
          <a:noFill/>
        </p:spPr>
        <p:txBody>
          <a:bodyPr wrap="square" rtlCol="0">
            <a:spAutoFit/>
          </a:bodyPr>
          <a:lstStyle/>
          <a:p>
            <a:r>
              <a:rPr lang="ja-JP" altLang="en-US" sz="8800" dirty="0">
                <a:solidFill>
                  <a:schemeClr val="bg1"/>
                </a:solidFill>
                <a:effectLst>
                  <a:outerShdw blurRad="50800" dist="38100" algn="l" rotWithShape="0">
                    <a:prstClr val="black">
                      <a:alpha val="40000"/>
                    </a:prstClr>
                  </a:outerShdw>
                </a:effectLst>
                <a:latin typeface="MV Boli" panose="02000500030200090000" pitchFamily="2" charset="0"/>
                <a:cs typeface="MV Boli" panose="02000500030200090000" pitchFamily="2" charset="0"/>
              </a:rPr>
              <a:t>事務所改善活動</a:t>
            </a:r>
            <a:endParaRPr kumimoji="1" lang="ja-JP" altLang="en-US" sz="8800" dirty="0">
              <a:solidFill>
                <a:schemeClr val="bg1"/>
              </a:solidFill>
              <a:effectLst>
                <a:outerShdw blurRad="50800" dist="38100" algn="l" rotWithShape="0">
                  <a:prstClr val="black">
                    <a:alpha val="40000"/>
                  </a:prstClr>
                </a:outerShdw>
              </a:effectLst>
              <a:latin typeface="MV Boli" panose="02000500030200090000" pitchFamily="2" charset="0"/>
              <a:cs typeface="MV Boli" panose="02000500030200090000" pitchFamily="2" charset="0"/>
            </a:endParaRPr>
          </a:p>
        </p:txBody>
      </p:sp>
      <p:sp>
        <p:nvSpPr>
          <p:cNvPr id="6" name="テキスト ボックス 5">
            <a:extLst>
              <a:ext uri="{FF2B5EF4-FFF2-40B4-BE49-F238E27FC236}">
                <a16:creationId xmlns:a16="http://schemas.microsoft.com/office/drawing/2014/main" id="{61D1F83A-B9A7-F6B4-4561-155F406FA1B9}"/>
              </a:ext>
            </a:extLst>
          </p:cNvPr>
          <p:cNvSpPr txBox="1"/>
          <p:nvPr/>
        </p:nvSpPr>
        <p:spPr>
          <a:xfrm>
            <a:off x="9065146" y="3854895"/>
            <a:ext cx="3028426" cy="369332"/>
          </a:xfrm>
          <a:prstGeom prst="rect">
            <a:avLst/>
          </a:prstGeom>
          <a:noFill/>
        </p:spPr>
        <p:txBody>
          <a:bodyPr wrap="square" rtlCol="0">
            <a:spAutoFit/>
          </a:bodyPr>
          <a:lstStyle/>
          <a:p>
            <a:endParaRPr kumimoji="1" lang="en-US" altLang="ja-JP" b="1" dirty="0"/>
          </a:p>
        </p:txBody>
      </p:sp>
    </p:spTree>
    <p:extLst>
      <p:ext uri="{BB962C8B-B14F-4D97-AF65-F5344CB8AC3E}">
        <p14:creationId xmlns:p14="http://schemas.microsoft.com/office/powerpoint/2010/main" val="1835100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D60AF1E-8D1D-352E-47C2-E65F7335E811}"/>
              </a:ext>
            </a:extLst>
          </p:cNvPr>
          <p:cNvSpPr/>
          <p:nvPr/>
        </p:nvSpPr>
        <p:spPr>
          <a:xfrm>
            <a:off x="1828800" y="139262"/>
            <a:ext cx="7993117" cy="10247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0000"/>
                </a:solidFill>
              </a:rPr>
              <a:t>下江留倉庫　出入口表示</a:t>
            </a:r>
            <a:endParaRPr lang="en-US" altLang="ja-JP" sz="4000" b="1" dirty="0">
              <a:solidFill>
                <a:srgbClr val="FF0000"/>
              </a:solidFill>
            </a:endParaRPr>
          </a:p>
        </p:txBody>
      </p:sp>
      <p:pic>
        <p:nvPicPr>
          <p:cNvPr id="6" name="図 5" descr="道路を走っている電車&#10;&#10;AI 生成コンテンツは誤りを含む可能性があります。">
            <a:extLst>
              <a:ext uri="{FF2B5EF4-FFF2-40B4-BE49-F238E27FC236}">
                <a16:creationId xmlns:a16="http://schemas.microsoft.com/office/drawing/2014/main" id="{54E3C8DC-FDA0-30D5-006B-8644ECAFE542}"/>
              </a:ext>
            </a:extLst>
          </p:cNvPr>
          <p:cNvPicPr>
            <a:picLocks noChangeAspect="1"/>
          </p:cNvPicPr>
          <p:nvPr/>
        </p:nvPicPr>
        <p:blipFill>
          <a:blip r:embed="rId3"/>
          <a:stretch>
            <a:fillRect/>
          </a:stretch>
        </p:blipFill>
        <p:spPr>
          <a:xfrm>
            <a:off x="1124607" y="1411341"/>
            <a:ext cx="4235668" cy="5170436"/>
          </a:xfrm>
          <a:prstGeom prst="rect">
            <a:avLst/>
          </a:prstGeom>
        </p:spPr>
      </p:pic>
      <p:pic>
        <p:nvPicPr>
          <p:cNvPr id="8" name="図 7" descr="橋の下の道路&#10;&#10;AI 生成コンテンツは誤りを含む可能性があります。">
            <a:extLst>
              <a:ext uri="{FF2B5EF4-FFF2-40B4-BE49-F238E27FC236}">
                <a16:creationId xmlns:a16="http://schemas.microsoft.com/office/drawing/2014/main" id="{AF0070B0-6CAD-F8E5-5232-223D28B562DB}"/>
              </a:ext>
            </a:extLst>
          </p:cNvPr>
          <p:cNvPicPr>
            <a:picLocks noChangeAspect="1"/>
          </p:cNvPicPr>
          <p:nvPr/>
        </p:nvPicPr>
        <p:blipFill>
          <a:blip r:embed="rId4"/>
          <a:stretch>
            <a:fillRect/>
          </a:stretch>
        </p:blipFill>
        <p:spPr>
          <a:xfrm>
            <a:off x="6253655" y="1411341"/>
            <a:ext cx="4277666" cy="5169222"/>
          </a:xfrm>
          <a:prstGeom prst="rect">
            <a:avLst/>
          </a:prstGeom>
        </p:spPr>
      </p:pic>
    </p:spTree>
    <p:extLst>
      <p:ext uri="{BB962C8B-B14F-4D97-AF65-F5344CB8AC3E}">
        <p14:creationId xmlns:p14="http://schemas.microsoft.com/office/powerpoint/2010/main" val="305658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E57C35-BEA3-653D-57C3-1286321226D9}"/>
              </a:ext>
            </a:extLst>
          </p:cNvPr>
          <p:cNvSpPr/>
          <p:nvPr/>
        </p:nvSpPr>
        <p:spPr>
          <a:xfrm>
            <a:off x="1891862" y="202324"/>
            <a:ext cx="7993117" cy="8854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0000"/>
                </a:solidFill>
              </a:rPr>
              <a:t>看板の設置費用について</a:t>
            </a:r>
            <a:endParaRPr lang="en-US" altLang="ja-JP" sz="4000" b="1" dirty="0">
              <a:solidFill>
                <a:srgbClr val="FF0000"/>
              </a:solidFill>
            </a:endParaRPr>
          </a:p>
        </p:txBody>
      </p:sp>
      <p:sp>
        <p:nvSpPr>
          <p:cNvPr id="5" name="正方形/長方形 4">
            <a:extLst>
              <a:ext uri="{FF2B5EF4-FFF2-40B4-BE49-F238E27FC236}">
                <a16:creationId xmlns:a16="http://schemas.microsoft.com/office/drawing/2014/main" id="{A487BA3A-42FB-9DE8-74EE-E1DEFE29F2DA}"/>
              </a:ext>
            </a:extLst>
          </p:cNvPr>
          <p:cNvSpPr/>
          <p:nvPr/>
        </p:nvSpPr>
        <p:spPr>
          <a:xfrm>
            <a:off x="126124" y="1227083"/>
            <a:ext cx="11950262" cy="50948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a:t>　　　　　　</a:t>
            </a:r>
            <a:endParaRPr kumimoji="1" lang="en-US" altLang="ja-JP" sz="2400" b="1" dirty="0"/>
          </a:p>
          <a:p>
            <a:endParaRPr lang="en-US" altLang="ja-JP" sz="2400" b="1" dirty="0"/>
          </a:p>
          <a:p>
            <a:endParaRPr kumimoji="1" lang="en-US" altLang="ja-JP" sz="2400" b="1" dirty="0"/>
          </a:p>
          <a:p>
            <a:endParaRPr lang="en-US" altLang="ja-JP" sz="2400" b="1" dirty="0"/>
          </a:p>
          <a:p>
            <a:r>
              <a:rPr kumimoji="1" lang="ja-JP" altLang="en-US" sz="2400" b="1" dirty="0"/>
              <a:t>　　　　①　本社入退場案内・本社出口の進入禁止・一時停止・</a:t>
            </a:r>
            <a:endParaRPr kumimoji="1" lang="en-US" altLang="ja-JP" sz="2400" b="1" dirty="0"/>
          </a:p>
          <a:p>
            <a:r>
              <a:rPr lang="ja-JP" altLang="en-US" sz="2400" b="1" dirty="0"/>
              <a:t>　　　　　</a:t>
            </a:r>
            <a:r>
              <a:rPr kumimoji="1" lang="ja-JP" altLang="en-US" sz="2400" b="1" dirty="0"/>
              <a:t>下江留倉庫入口・出口の看板設置</a:t>
            </a:r>
            <a:endParaRPr kumimoji="1" lang="en-US" altLang="ja-JP" sz="2400" b="1" dirty="0"/>
          </a:p>
          <a:p>
            <a:r>
              <a:rPr kumimoji="1" lang="ja-JP" altLang="en-US" sz="2400" b="1" dirty="0"/>
              <a:t>　　　　　　　　　　</a:t>
            </a:r>
            <a:endParaRPr kumimoji="1" lang="en-US" altLang="ja-JP" sz="2400" b="1" dirty="0"/>
          </a:p>
          <a:p>
            <a:r>
              <a:rPr lang="ja-JP" altLang="en-US" sz="2400" b="1" dirty="0"/>
              <a:t>　　　島村謄文堂様：￥２，１７８，０００</a:t>
            </a:r>
            <a:r>
              <a:rPr lang="en-US" altLang="ja-JP" sz="2400" b="1" dirty="0"/>
              <a:t>-</a:t>
            </a:r>
            <a:r>
              <a:rPr lang="ja-JP" altLang="en-US" sz="2400" b="1" dirty="0"/>
              <a:t>（税込）</a:t>
            </a:r>
            <a:endParaRPr lang="en-US" altLang="ja-JP" sz="2400" b="1" dirty="0"/>
          </a:p>
          <a:p>
            <a:r>
              <a:rPr lang="ja-JP" altLang="en-US" sz="2400" b="1" dirty="0"/>
              <a:t>　　　</a:t>
            </a:r>
            <a:endParaRPr lang="en-US" altLang="ja-JP" sz="2400" b="1" dirty="0"/>
          </a:p>
          <a:p>
            <a:r>
              <a:rPr lang="ja-JP" altLang="en-US" sz="2400" b="1" dirty="0">
                <a:solidFill>
                  <a:srgbClr val="FF0000"/>
                </a:solidFill>
              </a:rPr>
              <a:t>　　　</a:t>
            </a:r>
            <a:r>
              <a:rPr lang="ja-JP" altLang="en-US" sz="2400" b="1" dirty="0">
                <a:solidFill>
                  <a:srgbClr val="FF0000"/>
                </a:solidFill>
                <a:highlight>
                  <a:srgbClr val="FFFF00"/>
                </a:highlight>
              </a:rPr>
              <a:t>松野塗装様　：￥７１５，０００</a:t>
            </a:r>
            <a:r>
              <a:rPr lang="en-US" altLang="ja-JP" sz="2400" b="1" dirty="0">
                <a:solidFill>
                  <a:srgbClr val="FF0000"/>
                </a:solidFill>
                <a:highlight>
                  <a:srgbClr val="FFFF00"/>
                </a:highlight>
              </a:rPr>
              <a:t>-</a:t>
            </a:r>
            <a:r>
              <a:rPr lang="ja-JP" altLang="en-US" sz="2400" b="1" dirty="0">
                <a:solidFill>
                  <a:srgbClr val="FF0000"/>
                </a:solidFill>
                <a:highlight>
                  <a:srgbClr val="FFFF00"/>
                </a:highlight>
              </a:rPr>
              <a:t>（税込）　</a:t>
            </a:r>
            <a:endParaRPr lang="en-US" altLang="ja-JP" sz="2400" b="1" dirty="0">
              <a:solidFill>
                <a:srgbClr val="FF0000"/>
              </a:solidFill>
              <a:highlight>
                <a:srgbClr val="FFFF00"/>
              </a:highlight>
            </a:endParaRPr>
          </a:p>
          <a:p>
            <a:r>
              <a:rPr lang="ja-JP" altLang="en-US" sz="2400" b="1" dirty="0">
                <a:solidFill>
                  <a:srgbClr val="FF0000"/>
                </a:solidFill>
              </a:rPr>
              <a:t>　　　</a:t>
            </a:r>
            <a:endParaRPr lang="en-US" altLang="ja-JP" sz="2400" b="1" dirty="0">
              <a:solidFill>
                <a:srgbClr val="FF0000"/>
              </a:solidFill>
            </a:endParaRPr>
          </a:p>
          <a:p>
            <a:r>
              <a:rPr lang="ja-JP" altLang="en-US" sz="2400" b="1" dirty="0">
                <a:solidFill>
                  <a:srgbClr val="FF0000"/>
                </a:solidFill>
              </a:rPr>
              <a:t>　　　</a:t>
            </a:r>
            <a:r>
              <a:rPr lang="en-US" altLang="ja-JP" sz="2400" b="1" dirty="0">
                <a:solidFill>
                  <a:srgbClr val="FF0000"/>
                </a:solidFill>
              </a:rPr>
              <a:t>※</a:t>
            </a:r>
            <a:r>
              <a:rPr lang="ja-JP" altLang="en-US" sz="2400" b="1" dirty="0">
                <a:solidFill>
                  <a:srgbClr val="FF0000"/>
                </a:solidFill>
              </a:rPr>
              <a:t>　松野塗装様には施工方法・材料の素材等を考慮していただき、</a:t>
            </a:r>
            <a:endParaRPr lang="en-US" altLang="ja-JP" sz="2400" b="1" dirty="0">
              <a:solidFill>
                <a:srgbClr val="FF0000"/>
              </a:solidFill>
            </a:endParaRPr>
          </a:p>
          <a:p>
            <a:r>
              <a:rPr lang="ja-JP" altLang="en-US" sz="2400" b="1" dirty="0">
                <a:solidFill>
                  <a:srgbClr val="FF0000"/>
                </a:solidFill>
              </a:rPr>
              <a:t>　　　　　￥１，４６３，０００</a:t>
            </a:r>
            <a:r>
              <a:rPr lang="en-US" altLang="ja-JP" sz="2400" b="1" dirty="0">
                <a:solidFill>
                  <a:srgbClr val="FF0000"/>
                </a:solidFill>
              </a:rPr>
              <a:t>-</a:t>
            </a:r>
            <a:r>
              <a:rPr lang="ja-JP" altLang="en-US" sz="2400" b="1" dirty="0">
                <a:solidFill>
                  <a:srgbClr val="FF0000"/>
                </a:solidFill>
              </a:rPr>
              <a:t>の費用を下げることができた</a:t>
            </a:r>
            <a:endParaRPr lang="en-US" altLang="ja-JP" sz="2400" b="1" dirty="0">
              <a:solidFill>
                <a:srgbClr val="FF0000"/>
              </a:solidFill>
            </a:endParaRPr>
          </a:p>
          <a:p>
            <a:r>
              <a:rPr lang="ja-JP" altLang="en-US" sz="2400" b="1" dirty="0">
                <a:solidFill>
                  <a:srgbClr val="FF0000"/>
                </a:solidFill>
                <a:highlight>
                  <a:srgbClr val="FFFF00"/>
                </a:highlight>
              </a:rPr>
              <a:t>　　　　　</a:t>
            </a:r>
            <a:endParaRPr lang="en-US" altLang="ja-JP" sz="2400" b="1" dirty="0">
              <a:solidFill>
                <a:srgbClr val="FF0000"/>
              </a:solidFill>
              <a:highlight>
                <a:srgbClr val="FFFF00"/>
              </a:highlight>
            </a:endParaRPr>
          </a:p>
          <a:p>
            <a:r>
              <a:rPr lang="ja-JP" altLang="en-US" sz="2400" b="1" dirty="0">
                <a:solidFill>
                  <a:srgbClr val="FF0000"/>
                </a:solidFill>
              </a:rPr>
              <a:t>　　　　</a:t>
            </a:r>
            <a:r>
              <a:rPr lang="ja-JP" altLang="en-US" sz="2400" b="1" dirty="0">
                <a:solidFill>
                  <a:schemeClr val="tx1"/>
                </a:solidFill>
              </a:rPr>
              <a:t>②　本社来客者駐車場案内の看板設置</a:t>
            </a:r>
            <a:endParaRPr lang="en-US" altLang="ja-JP" sz="2400" b="1" dirty="0">
              <a:solidFill>
                <a:schemeClr val="tx1"/>
              </a:solidFill>
            </a:endParaRPr>
          </a:p>
          <a:p>
            <a:r>
              <a:rPr lang="ja-JP" altLang="en-US" sz="2400" b="1" dirty="0">
                <a:solidFill>
                  <a:schemeClr val="tx1"/>
                </a:solidFill>
              </a:rPr>
              <a:t>　　　　　</a:t>
            </a:r>
            <a:endParaRPr lang="en-US" altLang="ja-JP" sz="2400" b="1" dirty="0">
              <a:solidFill>
                <a:schemeClr val="tx1"/>
              </a:solidFill>
            </a:endParaRPr>
          </a:p>
          <a:p>
            <a:r>
              <a:rPr lang="ja-JP" altLang="en-US" sz="2400" b="1" dirty="0">
                <a:solidFill>
                  <a:schemeClr val="tx1"/>
                </a:solidFill>
              </a:rPr>
              <a:t>　　　　　</a:t>
            </a:r>
            <a:r>
              <a:rPr lang="ja-JP" altLang="en-US" sz="2400" b="1" dirty="0">
                <a:solidFill>
                  <a:srgbClr val="FF0000"/>
                </a:solidFill>
                <a:highlight>
                  <a:srgbClr val="FFFF00"/>
                </a:highlight>
              </a:rPr>
              <a:t>松野塗装様：￥２２，０００</a:t>
            </a:r>
            <a:r>
              <a:rPr lang="en-US" altLang="ja-JP" sz="2400" b="1" dirty="0">
                <a:solidFill>
                  <a:srgbClr val="FF0000"/>
                </a:solidFill>
                <a:highlight>
                  <a:srgbClr val="FFFF00"/>
                </a:highlight>
              </a:rPr>
              <a:t>-</a:t>
            </a:r>
            <a:r>
              <a:rPr lang="ja-JP" altLang="en-US" sz="2400" b="1" dirty="0">
                <a:solidFill>
                  <a:srgbClr val="FF0000"/>
                </a:solidFill>
                <a:highlight>
                  <a:srgbClr val="FFFF00"/>
                </a:highlight>
              </a:rPr>
              <a:t>（税込）</a:t>
            </a:r>
            <a:endParaRPr lang="en-US" altLang="ja-JP" sz="2400" b="1" dirty="0">
              <a:solidFill>
                <a:srgbClr val="FF0000"/>
              </a:solidFill>
              <a:highlight>
                <a:srgbClr val="FFFF00"/>
              </a:highlight>
            </a:endParaRPr>
          </a:p>
          <a:p>
            <a:endParaRPr lang="en-US" altLang="ja-JP" sz="2400" b="1" dirty="0">
              <a:solidFill>
                <a:srgbClr val="FF0000"/>
              </a:solidFill>
            </a:endParaRPr>
          </a:p>
          <a:p>
            <a:r>
              <a:rPr lang="ja-JP" altLang="en-US" sz="2400" b="1" dirty="0">
                <a:solidFill>
                  <a:schemeClr val="tx1"/>
                </a:solidFill>
              </a:rPr>
              <a:t>　　　</a:t>
            </a:r>
            <a:endParaRPr lang="en-US" altLang="ja-JP" sz="2400" b="1" dirty="0">
              <a:solidFill>
                <a:schemeClr val="tx1"/>
              </a:solidFill>
            </a:endParaRPr>
          </a:p>
          <a:p>
            <a:r>
              <a:rPr kumimoji="1" lang="ja-JP" altLang="en-US" sz="2400" b="1" dirty="0">
                <a:solidFill>
                  <a:schemeClr val="tx1"/>
                </a:solidFill>
              </a:rPr>
              <a:t>　　　　　</a:t>
            </a:r>
            <a:endParaRPr lang="en-US" altLang="ja-JP" sz="2400" b="1" dirty="0">
              <a:solidFill>
                <a:schemeClr val="tx1"/>
              </a:solidFill>
            </a:endParaRPr>
          </a:p>
          <a:p>
            <a:r>
              <a:rPr kumimoji="1" lang="ja-JP" altLang="en-US" sz="2400" b="1" dirty="0">
                <a:solidFill>
                  <a:schemeClr val="tx1"/>
                </a:solidFill>
              </a:rPr>
              <a:t>　　　　　　　　　　　</a:t>
            </a:r>
            <a:r>
              <a:rPr kumimoji="1" lang="ja-JP" altLang="en-US" sz="2400" b="1" dirty="0"/>
              <a:t>　　　　　</a:t>
            </a:r>
          </a:p>
        </p:txBody>
      </p:sp>
      <p:sp>
        <p:nvSpPr>
          <p:cNvPr id="6" name="正方形/長方形 5">
            <a:extLst>
              <a:ext uri="{FF2B5EF4-FFF2-40B4-BE49-F238E27FC236}">
                <a16:creationId xmlns:a16="http://schemas.microsoft.com/office/drawing/2014/main" id="{F4726601-60D6-31C7-79B5-C868C41762BB}"/>
              </a:ext>
            </a:extLst>
          </p:cNvPr>
          <p:cNvSpPr/>
          <p:nvPr/>
        </p:nvSpPr>
        <p:spPr>
          <a:xfrm>
            <a:off x="7677807" y="2481754"/>
            <a:ext cx="4114800" cy="11902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000" b="1" dirty="0">
                <a:solidFill>
                  <a:srgbClr val="FF0000"/>
                </a:solidFill>
              </a:rPr>
              <a:t>見積比較後、松野塗装様に決定</a:t>
            </a:r>
          </a:p>
        </p:txBody>
      </p:sp>
      <p:cxnSp>
        <p:nvCxnSpPr>
          <p:cNvPr id="8" name="直線コネクタ 7">
            <a:extLst>
              <a:ext uri="{FF2B5EF4-FFF2-40B4-BE49-F238E27FC236}">
                <a16:creationId xmlns:a16="http://schemas.microsoft.com/office/drawing/2014/main" id="{DD8641C7-60F1-5690-ADF8-0CF6A80E2B4B}"/>
              </a:ext>
            </a:extLst>
          </p:cNvPr>
          <p:cNvCxnSpPr/>
          <p:nvPr/>
        </p:nvCxnSpPr>
        <p:spPr>
          <a:xfrm>
            <a:off x="126124" y="4776952"/>
            <a:ext cx="1193449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4388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6BE1C23-5E50-0D88-1B54-A8282A339FAC}"/>
              </a:ext>
            </a:extLst>
          </p:cNvPr>
          <p:cNvPicPr>
            <a:picLocks noChangeAspect="1"/>
          </p:cNvPicPr>
          <p:nvPr/>
        </p:nvPicPr>
        <p:blipFill>
          <a:blip r:embed="rId3"/>
          <a:srcRect l="2214" b="5852"/>
          <a:stretch>
            <a:fillRect/>
          </a:stretch>
        </p:blipFill>
        <p:spPr>
          <a:xfrm>
            <a:off x="5201308" y="281080"/>
            <a:ext cx="6542694" cy="3845766"/>
          </a:xfrm>
          <a:prstGeom prst="rect">
            <a:avLst/>
          </a:prstGeom>
        </p:spPr>
      </p:pic>
      <p:sp>
        <p:nvSpPr>
          <p:cNvPr id="7" name="楕円 6">
            <a:extLst>
              <a:ext uri="{FF2B5EF4-FFF2-40B4-BE49-F238E27FC236}">
                <a16:creationId xmlns:a16="http://schemas.microsoft.com/office/drawing/2014/main" id="{27A7A282-C220-70AD-3EB9-D31FF74D1AFC}"/>
              </a:ext>
            </a:extLst>
          </p:cNvPr>
          <p:cNvSpPr/>
          <p:nvPr/>
        </p:nvSpPr>
        <p:spPr>
          <a:xfrm rot="20461611">
            <a:off x="7363877" y="2089501"/>
            <a:ext cx="1767689" cy="597948"/>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先頭を空ける</a:t>
            </a:r>
            <a:r>
              <a:rPr kumimoji="1" lang="ja-JP" altLang="en-US" sz="1400" b="1" dirty="0">
                <a:solidFill>
                  <a:schemeClr val="tx1"/>
                </a:solidFill>
              </a:rPr>
              <a:t>　</a:t>
            </a:r>
          </a:p>
        </p:txBody>
      </p:sp>
      <p:sp>
        <p:nvSpPr>
          <p:cNvPr id="8" name="四角形: 角を丸くする 7">
            <a:extLst>
              <a:ext uri="{FF2B5EF4-FFF2-40B4-BE49-F238E27FC236}">
                <a16:creationId xmlns:a16="http://schemas.microsoft.com/office/drawing/2014/main" id="{A57E6B30-C58D-855D-B3B4-8BDDAD39FFF4}"/>
              </a:ext>
            </a:extLst>
          </p:cNvPr>
          <p:cNvSpPr/>
          <p:nvPr/>
        </p:nvSpPr>
        <p:spPr>
          <a:xfrm>
            <a:off x="5328745" y="4307985"/>
            <a:ext cx="6658305" cy="22271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2200" dirty="0"/>
          </a:p>
          <a:p>
            <a:endParaRPr kumimoji="1" lang="en-US" altLang="ja-JP" sz="2200" dirty="0"/>
          </a:p>
          <a:p>
            <a:r>
              <a:rPr kumimoji="1" lang="ja-JP" altLang="en-US" sz="2200" dirty="0"/>
              <a:t>車番・伝票待ちの乗務員は先頭待機場所への</a:t>
            </a:r>
            <a:endParaRPr kumimoji="1" lang="en-US" altLang="ja-JP" sz="2200" dirty="0"/>
          </a:p>
          <a:p>
            <a:r>
              <a:rPr lang="ja-JP" altLang="en-US" sz="2200" dirty="0"/>
              <a:t>停車をしないように声かけをした</a:t>
            </a:r>
            <a:endParaRPr kumimoji="1" lang="en-US" altLang="ja-JP" sz="2200" dirty="0"/>
          </a:p>
          <a:p>
            <a:endParaRPr lang="en-US" altLang="ja-JP" sz="2200" dirty="0"/>
          </a:p>
          <a:p>
            <a:r>
              <a:rPr lang="ja-JP" altLang="en-US" sz="2200" dirty="0"/>
              <a:t>本社倉庫積込みの待機車両が入れるようにし、</a:t>
            </a:r>
            <a:endParaRPr lang="en-US" altLang="ja-JP" sz="2200" dirty="0"/>
          </a:p>
          <a:p>
            <a:r>
              <a:rPr lang="ja-JP" altLang="en-US" sz="2200" dirty="0"/>
              <a:t>最終待機場所の空き状況を確認できるようにする</a:t>
            </a:r>
            <a:endParaRPr lang="en-US" altLang="ja-JP" sz="2200" dirty="0"/>
          </a:p>
          <a:p>
            <a:endParaRPr kumimoji="1" lang="en-US" altLang="ja-JP" sz="2200" dirty="0"/>
          </a:p>
          <a:p>
            <a:endParaRPr kumimoji="1" lang="ja-JP" altLang="en-US" sz="2200" dirty="0"/>
          </a:p>
        </p:txBody>
      </p:sp>
      <p:sp>
        <p:nvSpPr>
          <p:cNvPr id="9" name="四角形: 角を丸くする 8">
            <a:extLst>
              <a:ext uri="{FF2B5EF4-FFF2-40B4-BE49-F238E27FC236}">
                <a16:creationId xmlns:a16="http://schemas.microsoft.com/office/drawing/2014/main" id="{5115D6BE-4AEF-28D9-984F-87C5CCAD0547}"/>
              </a:ext>
            </a:extLst>
          </p:cNvPr>
          <p:cNvSpPr/>
          <p:nvPr/>
        </p:nvSpPr>
        <p:spPr>
          <a:xfrm>
            <a:off x="88025" y="4553042"/>
            <a:ext cx="5113283" cy="185244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200" dirty="0"/>
              <a:t>できる限り、奥のニッセー敷地内で</a:t>
            </a:r>
            <a:endParaRPr kumimoji="1" lang="en-US" altLang="ja-JP" sz="2200" dirty="0"/>
          </a:p>
          <a:p>
            <a:r>
              <a:rPr kumimoji="1" lang="ja-JP" altLang="en-US" sz="2200" dirty="0"/>
              <a:t>待機してもらい、本社横の待機列の</a:t>
            </a:r>
            <a:endParaRPr kumimoji="1" lang="en-US" altLang="ja-JP" sz="2200" dirty="0"/>
          </a:p>
          <a:p>
            <a:r>
              <a:rPr lang="ja-JP" altLang="en-US" sz="2200" dirty="0"/>
              <a:t>混雑を防ぐ</a:t>
            </a:r>
            <a:endParaRPr kumimoji="1" lang="en-US" altLang="ja-JP" sz="2200" dirty="0"/>
          </a:p>
          <a:p>
            <a:endParaRPr kumimoji="1" lang="ja-JP" altLang="en-US" sz="2200" dirty="0"/>
          </a:p>
        </p:txBody>
      </p:sp>
      <p:pic>
        <p:nvPicPr>
          <p:cNvPr id="11" name="図 10" descr="道路を走っている車&#10;&#10;AI 生成コンテンツは誤りを含む可能性があります。">
            <a:extLst>
              <a:ext uri="{FF2B5EF4-FFF2-40B4-BE49-F238E27FC236}">
                <a16:creationId xmlns:a16="http://schemas.microsoft.com/office/drawing/2014/main" id="{EBE3D326-1226-4139-FAE7-53A097A239B4}"/>
              </a:ext>
            </a:extLst>
          </p:cNvPr>
          <p:cNvPicPr>
            <a:picLocks noChangeAspect="1"/>
          </p:cNvPicPr>
          <p:nvPr/>
        </p:nvPicPr>
        <p:blipFill>
          <a:blip r:embed="rId4"/>
          <a:srcRect t="10680"/>
          <a:stretch>
            <a:fillRect/>
          </a:stretch>
        </p:blipFill>
        <p:spPr>
          <a:xfrm>
            <a:off x="204949" y="99942"/>
            <a:ext cx="4546491" cy="4208043"/>
          </a:xfrm>
          <a:prstGeom prst="rect">
            <a:avLst/>
          </a:prstGeom>
        </p:spPr>
      </p:pic>
    </p:spTree>
    <p:extLst>
      <p:ext uri="{BB962C8B-B14F-4D97-AF65-F5344CB8AC3E}">
        <p14:creationId xmlns:p14="http://schemas.microsoft.com/office/powerpoint/2010/main" val="4018759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1A7B0B1-8815-140C-05C0-33B5C08E0D6F}"/>
              </a:ext>
            </a:extLst>
          </p:cNvPr>
          <p:cNvSpPr/>
          <p:nvPr/>
        </p:nvSpPr>
        <p:spPr>
          <a:xfrm>
            <a:off x="131079" y="167951"/>
            <a:ext cx="11929841" cy="6587409"/>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6DEE5BFB-1256-8C51-BFDB-B3375F640931}"/>
              </a:ext>
            </a:extLst>
          </p:cNvPr>
          <p:cNvCxnSpPr>
            <a:cxnSpLocks/>
          </p:cNvCxnSpPr>
          <p:nvPr/>
        </p:nvCxnSpPr>
        <p:spPr>
          <a:xfrm>
            <a:off x="0" y="544714"/>
            <a:ext cx="643813"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3FC4B22B-1599-F47A-E14E-84954D874C5F}"/>
              </a:ext>
            </a:extLst>
          </p:cNvPr>
          <p:cNvSpPr txBox="1"/>
          <p:nvPr/>
        </p:nvSpPr>
        <p:spPr>
          <a:xfrm>
            <a:off x="643813" y="378450"/>
            <a:ext cx="10468946" cy="584775"/>
          </a:xfrm>
          <a:prstGeom prst="rect">
            <a:avLst/>
          </a:prstGeom>
          <a:noFill/>
        </p:spPr>
        <p:txBody>
          <a:bodyPr wrap="square" rtlCol="0">
            <a:spAutoFit/>
          </a:bodyPr>
          <a:lstStyle/>
          <a:p>
            <a:r>
              <a:rPr kumimoji="1" lang="ja-JP" altLang="en-US" sz="3200" b="1" dirty="0"/>
              <a:t>〇　</a:t>
            </a:r>
            <a:r>
              <a:rPr lang="ja-JP" altLang="en-US" sz="3200" b="1" dirty="0"/>
              <a:t>事務所レイアウト改善について</a:t>
            </a:r>
            <a:endParaRPr kumimoji="1" lang="en-US" altLang="ja-JP" sz="3200" b="1" dirty="0"/>
          </a:p>
        </p:txBody>
      </p:sp>
      <p:sp>
        <p:nvSpPr>
          <p:cNvPr id="7" name="コンテンツ プレースホルダー 2">
            <a:extLst>
              <a:ext uri="{FF2B5EF4-FFF2-40B4-BE49-F238E27FC236}">
                <a16:creationId xmlns:a16="http://schemas.microsoft.com/office/drawing/2014/main" id="{CB7D0E33-FD8A-7DAC-7012-7CC20A6C636E}"/>
              </a:ext>
            </a:extLst>
          </p:cNvPr>
          <p:cNvSpPr txBox="1">
            <a:spLocks/>
          </p:cNvSpPr>
          <p:nvPr/>
        </p:nvSpPr>
        <p:spPr>
          <a:xfrm>
            <a:off x="134650" y="921479"/>
            <a:ext cx="12502215" cy="6333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　</a:t>
            </a:r>
            <a:endParaRPr lang="en-US" altLang="ja-JP" sz="2400" dirty="0"/>
          </a:p>
          <a:p>
            <a:pPr marL="0" indent="0">
              <a:buNone/>
            </a:pPr>
            <a:r>
              <a:rPr kumimoji="1" lang="ja-JP" altLang="en-US" sz="3200" b="1" dirty="0"/>
              <a:t>　　　　　　　　　　</a:t>
            </a:r>
            <a:endParaRPr lang="en-US" altLang="ja-JP" sz="2400" b="1" dirty="0"/>
          </a:p>
          <a:p>
            <a:pPr marL="0" indent="0" algn="ctr">
              <a:buFont typeface="Arial" panose="020B0604020202020204" pitchFamily="34" charset="0"/>
              <a:buNone/>
            </a:pPr>
            <a:r>
              <a:rPr lang="ja-JP" altLang="en-US" sz="3400" dirty="0"/>
              <a:t>　　　　　　　　</a:t>
            </a:r>
            <a:endParaRPr lang="en-US" altLang="ja-JP" sz="3400" dirty="0"/>
          </a:p>
          <a:p>
            <a:pPr marL="0" indent="0">
              <a:buFont typeface="Arial" panose="020B0604020202020204" pitchFamily="34" charset="0"/>
              <a:buNone/>
            </a:pPr>
            <a:endParaRPr lang="en-US" altLang="ja-JP" sz="3600" b="1" dirty="0"/>
          </a:p>
        </p:txBody>
      </p:sp>
      <p:pic>
        <p:nvPicPr>
          <p:cNvPr id="9" name="図 8" descr="ダイアグラム, 概略図&#10;&#10;AI 生成コンテンツは誤りを含む可能性があります。">
            <a:extLst>
              <a:ext uri="{FF2B5EF4-FFF2-40B4-BE49-F238E27FC236}">
                <a16:creationId xmlns:a16="http://schemas.microsoft.com/office/drawing/2014/main" id="{A8AA8B7E-504D-8E64-B78A-4AF47C8A4640}"/>
              </a:ext>
            </a:extLst>
          </p:cNvPr>
          <p:cNvPicPr>
            <a:picLocks noChangeAspect="1"/>
          </p:cNvPicPr>
          <p:nvPr/>
        </p:nvPicPr>
        <p:blipFill>
          <a:blip r:embed="rId3"/>
          <a:stretch>
            <a:fillRect/>
          </a:stretch>
        </p:blipFill>
        <p:spPr>
          <a:xfrm>
            <a:off x="663083" y="864076"/>
            <a:ext cx="5058481" cy="5820587"/>
          </a:xfrm>
          <a:prstGeom prst="rect">
            <a:avLst/>
          </a:prstGeom>
        </p:spPr>
      </p:pic>
      <p:pic>
        <p:nvPicPr>
          <p:cNvPr id="11" name="図 10" descr="ダイアグラム&#10;&#10;AI 生成コンテンツは誤りを含む可能性があります。">
            <a:extLst>
              <a:ext uri="{FF2B5EF4-FFF2-40B4-BE49-F238E27FC236}">
                <a16:creationId xmlns:a16="http://schemas.microsoft.com/office/drawing/2014/main" id="{CAE55818-EE63-0FB5-3489-A61BE66CC921}"/>
              </a:ext>
            </a:extLst>
          </p:cNvPr>
          <p:cNvPicPr>
            <a:picLocks noChangeAspect="1"/>
          </p:cNvPicPr>
          <p:nvPr/>
        </p:nvPicPr>
        <p:blipFill>
          <a:blip r:embed="rId4"/>
          <a:stretch>
            <a:fillRect/>
          </a:stretch>
        </p:blipFill>
        <p:spPr>
          <a:xfrm>
            <a:off x="6470438" y="840259"/>
            <a:ext cx="5001323" cy="5868219"/>
          </a:xfrm>
          <a:prstGeom prst="rect">
            <a:avLst/>
          </a:prstGeom>
        </p:spPr>
      </p:pic>
      <p:sp>
        <p:nvSpPr>
          <p:cNvPr id="12" name="楕円 11">
            <a:extLst>
              <a:ext uri="{FF2B5EF4-FFF2-40B4-BE49-F238E27FC236}">
                <a16:creationId xmlns:a16="http://schemas.microsoft.com/office/drawing/2014/main" id="{26B99DDA-93CF-FF57-25A5-08D10F61FC10}"/>
              </a:ext>
            </a:extLst>
          </p:cNvPr>
          <p:cNvSpPr/>
          <p:nvPr/>
        </p:nvSpPr>
        <p:spPr>
          <a:xfrm>
            <a:off x="3627240" y="1207280"/>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改善前　</a:t>
            </a:r>
          </a:p>
        </p:txBody>
      </p:sp>
      <p:sp>
        <p:nvSpPr>
          <p:cNvPr id="13" name="楕円 12">
            <a:extLst>
              <a:ext uri="{FF2B5EF4-FFF2-40B4-BE49-F238E27FC236}">
                <a16:creationId xmlns:a16="http://schemas.microsoft.com/office/drawing/2014/main" id="{93DA50E5-986C-3506-E03D-E8027374CF2D}"/>
              </a:ext>
            </a:extLst>
          </p:cNvPr>
          <p:cNvSpPr/>
          <p:nvPr/>
        </p:nvSpPr>
        <p:spPr>
          <a:xfrm>
            <a:off x="9345070" y="1207280"/>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rPr>
              <a:t>改善後　</a:t>
            </a:r>
          </a:p>
        </p:txBody>
      </p:sp>
      <p:sp>
        <p:nvSpPr>
          <p:cNvPr id="14" name="矢印: 右 13">
            <a:extLst>
              <a:ext uri="{FF2B5EF4-FFF2-40B4-BE49-F238E27FC236}">
                <a16:creationId xmlns:a16="http://schemas.microsoft.com/office/drawing/2014/main" id="{1640548F-A5BA-3EF1-5A35-3B1ABEAC9893}"/>
              </a:ext>
            </a:extLst>
          </p:cNvPr>
          <p:cNvSpPr/>
          <p:nvPr/>
        </p:nvSpPr>
        <p:spPr>
          <a:xfrm>
            <a:off x="5721564" y="3429000"/>
            <a:ext cx="748874" cy="58477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CB6EF26-8DBC-CB73-13B8-57EC6BB064A1}"/>
              </a:ext>
            </a:extLst>
          </p:cNvPr>
          <p:cNvSpPr/>
          <p:nvPr/>
        </p:nvSpPr>
        <p:spPr>
          <a:xfrm>
            <a:off x="1008993" y="2427890"/>
            <a:ext cx="788276" cy="441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CA2B0F54-42D5-E321-0F99-0C6848DD7516}"/>
              </a:ext>
            </a:extLst>
          </p:cNvPr>
          <p:cNvSpPr/>
          <p:nvPr/>
        </p:nvSpPr>
        <p:spPr>
          <a:xfrm>
            <a:off x="6632027" y="2438400"/>
            <a:ext cx="788276" cy="441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66516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 概略図&#10;&#10;AI 生成コンテンツは誤りを含む可能性があります。">
            <a:extLst>
              <a:ext uri="{FF2B5EF4-FFF2-40B4-BE49-F238E27FC236}">
                <a16:creationId xmlns:a16="http://schemas.microsoft.com/office/drawing/2014/main" id="{6B1088DA-46F1-8DA2-F14D-72BF242E68C4}"/>
              </a:ext>
            </a:extLst>
          </p:cNvPr>
          <p:cNvPicPr>
            <a:picLocks noChangeAspect="1"/>
          </p:cNvPicPr>
          <p:nvPr/>
        </p:nvPicPr>
        <p:blipFill>
          <a:blip r:embed="rId3"/>
          <a:srcRect t="13245"/>
          <a:stretch>
            <a:fillRect/>
          </a:stretch>
        </p:blipFill>
        <p:spPr>
          <a:xfrm>
            <a:off x="273268" y="204529"/>
            <a:ext cx="5654566" cy="6448942"/>
          </a:xfrm>
          <a:prstGeom prst="rect">
            <a:avLst/>
          </a:prstGeom>
        </p:spPr>
      </p:pic>
      <p:sp>
        <p:nvSpPr>
          <p:cNvPr id="4" name="楕円 3">
            <a:extLst>
              <a:ext uri="{FF2B5EF4-FFF2-40B4-BE49-F238E27FC236}">
                <a16:creationId xmlns:a16="http://schemas.microsoft.com/office/drawing/2014/main" id="{D7C5BB1F-82BC-8ED6-9E7D-8C7CB1D07546}"/>
              </a:ext>
            </a:extLst>
          </p:cNvPr>
          <p:cNvSpPr/>
          <p:nvPr/>
        </p:nvSpPr>
        <p:spPr>
          <a:xfrm>
            <a:off x="2287990" y="3429000"/>
            <a:ext cx="599090" cy="59909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bg1"/>
                </a:solidFill>
              </a:rPr>
              <a:t>1</a:t>
            </a:r>
            <a:endParaRPr kumimoji="1" lang="ja-JP" altLang="en-US" sz="2800" b="1" dirty="0">
              <a:solidFill>
                <a:schemeClr val="bg1"/>
              </a:solidFill>
            </a:endParaRPr>
          </a:p>
        </p:txBody>
      </p:sp>
      <p:cxnSp>
        <p:nvCxnSpPr>
          <p:cNvPr id="7" name="直線矢印コネクタ 6">
            <a:extLst>
              <a:ext uri="{FF2B5EF4-FFF2-40B4-BE49-F238E27FC236}">
                <a16:creationId xmlns:a16="http://schemas.microsoft.com/office/drawing/2014/main" id="{153D0FEC-6C9E-D46A-701E-E3ACB6A5927D}"/>
              </a:ext>
            </a:extLst>
          </p:cNvPr>
          <p:cNvCxnSpPr>
            <a:cxnSpLocks/>
          </p:cNvCxnSpPr>
          <p:nvPr/>
        </p:nvCxnSpPr>
        <p:spPr>
          <a:xfrm>
            <a:off x="2887080" y="3862552"/>
            <a:ext cx="304075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80A4A2D8-8B52-FDBD-D891-A1BB74DFCD3A}"/>
              </a:ext>
            </a:extLst>
          </p:cNvPr>
          <p:cNvSpPr/>
          <p:nvPr/>
        </p:nvSpPr>
        <p:spPr>
          <a:xfrm>
            <a:off x="3623142" y="520833"/>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改善前　</a:t>
            </a:r>
          </a:p>
        </p:txBody>
      </p:sp>
      <p:pic>
        <p:nvPicPr>
          <p:cNvPr id="6" name="図 5">
            <a:extLst>
              <a:ext uri="{FF2B5EF4-FFF2-40B4-BE49-F238E27FC236}">
                <a16:creationId xmlns:a16="http://schemas.microsoft.com/office/drawing/2014/main" id="{C48EB322-3553-0BFF-F2A1-046FCF4FCFCD}"/>
              </a:ext>
            </a:extLst>
          </p:cNvPr>
          <p:cNvPicPr>
            <a:picLocks noChangeAspect="1"/>
          </p:cNvPicPr>
          <p:nvPr/>
        </p:nvPicPr>
        <p:blipFill>
          <a:blip r:embed="rId4"/>
          <a:stretch>
            <a:fillRect/>
          </a:stretch>
        </p:blipFill>
        <p:spPr>
          <a:xfrm>
            <a:off x="5927834" y="1330001"/>
            <a:ext cx="6110492" cy="4450246"/>
          </a:xfrm>
          <a:prstGeom prst="rect">
            <a:avLst/>
          </a:prstGeom>
        </p:spPr>
      </p:pic>
    </p:spTree>
    <p:extLst>
      <p:ext uri="{BB962C8B-B14F-4D97-AF65-F5344CB8AC3E}">
        <p14:creationId xmlns:p14="http://schemas.microsoft.com/office/powerpoint/2010/main" val="1487568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AI 生成コンテンツは誤りを含む可能性があります。">
            <a:extLst>
              <a:ext uri="{FF2B5EF4-FFF2-40B4-BE49-F238E27FC236}">
                <a16:creationId xmlns:a16="http://schemas.microsoft.com/office/drawing/2014/main" id="{68292452-DB86-13A7-E19A-D3C2855FB107}"/>
              </a:ext>
            </a:extLst>
          </p:cNvPr>
          <p:cNvPicPr>
            <a:picLocks noChangeAspect="1"/>
          </p:cNvPicPr>
          <p:nvPr/>
        </p:nvPicPr>
        <p:blipFill>
          <a:blip r:embed="rId3"/>
          <a:srcRect t="11393"/>
          <a:stretch>
            <a:fillRect/>
          </a:stretch>
        </p:blipFill>
        <p:spPr>
          <a:xfrm>
            <a:off x="578068" y="243150"/>
            <a:ext cx="5644056" cy="6371700"/>
          </a:xfrm>
          <a:prstGeom prst="rect">
            <a:avLst/>
          </a:prstGeom>
        </p:spPr>
      </p:pic>
      <p:sp>
        <p:nvSpPr>
          <p:cNvPr id="6" name="楕円 5">
            <a:extLst>
              <a:ext uri="{FF2B5EF4-FFF2-40B4-BE49-F238E27FC236}">
                <a16:creationId xmlns:a16="http://schemas.microsoft.com/office/drawing/2014/main" id="{317E569F-EFC0-E5A0-EC8D-1540276C6572}"/>
              </a:ext>
            </a:extLst>
          </p:cNvPr>
          <p:cNvSpPr/>
          <p:nvPr/>
        </p:nvSpPr>
        <p:spPr>
          <a:xfrm>
            <a:off x="3937498" y="403239"/>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rPr>
              <a:t>改善後　</a:t>
            </a:r>
          </a:p>
        </p:txBody>
      </p:sp>
      <p:sp>
        <p:nvSpPr>
          <p:cNvPr id="7" name="楕円 6">
            <a:extLst>
              <a:ext uri="{FF2B5EF4-FFF2-40B4-BE49-F238E27FC236}">
                <a16:creationId xmlns:a16="http://schemas.microsoft.com/office/drawing/2014/main" id="{ED05214E-CC8B-A5DC-6DD3-8DE3555D38FB}"/>
              </a:ext>
            </a:extLst>
          </p:cNvPr>
          <p:cNvSpPr/>
          <p:nvPr/>
        </p:nvSpPr>
        <p:spPr>
          <a:xfrm>
            <a:off x="4983894" y="4374931"/>
            <a:ext cx="599090" cy="59909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chemeClr val="bg1"/>
                </a:solidFill>
              </a:rPr>
              <a:t>2</a:t>
            </a:r>
            <a:endParaRPr kumimoji="1" lang="ja-JP" altLang="en-US" sz="2800" b="1" dirty="0">
              <a:solidFill>
                <a:schemeClr val="bg1"/>
              </a:solidFill>
            </a:endParaRPr>
          </a:p>
        </p:txBody>
      </p:sp>
      <p:pic>
        <p:nvPicPr>
          <p:cNvPr id="9" name="図 8" descr="キッチンにある冷蔵庫&#10;&#10;AI 生成コンテンツは誤りを含む可能性があります。">
            <a:extLst>
              <a:ext uri="{FF2B5EF4-FFF2-40B4-BE49-F238E27FC236}">
                <a16:creationId xmlns:a16="http://schemas.microsoft.com/office/drawing/2014/main" id="{4C81DAD0-5F75-2FDD-B300-9C9CA9A9C9A2}"/>
              </a:ext>
            </a:extLst>
          </p:cNvPr>
          <p:cNvPicPr>
            <a:picLocks noChangeAspect="1"/>
          </p:cNvPicPr>
          <p:nvPr/>
        </p:nvPicPr>
        <p:blipFill>
          <a:blip r:embed="rId4"/>
          <a:stretch>
            <a:fillRect/>
          </a:stretch>
        </p:blipFill>
        <p:spPr>
          <a:xfrm>
            <a:off x="6432332" y="403239"/>
            <a:ext cx="5181600" cy="2954926"/>
          </a:xfrm>
          <a:prstGeom prst="rect">
            <a:avLst/>
          </a:prstGeom>
        </p:spPr>
      </p:pic>
      <p:pic>
        <p:nvPicPr>
          <p:cNvPr id="11" name="図 10" descr="屋内, 座る, 開く, コンピュータ が含まれている画像&#10;&#10;AI 生成コンテンツは誤りを含む可能性があります。">
            <a:extLst>
              <a:ext uri="{FF2B5EF4-FFF2-40B4-BE49-F238E27FC236}">
                <a16:creationId xmlns:a16="http://schemas.microsoft.com/office/drawing/2014/main" id="{0E3B4923-E220-5E9E-BFC6-EDCA97E1DFA6}"/>
              </a:ext>
            </a:extLst>
          </p:cNvPr>
          <p:cNvPicPr>
            <a:picLocks noChangeAspect="1"/>
          </p:cNvPicPr>
          <p:nvPr/>
        </p:nvPicPr>
        <p:blipFill>
          <a:blip r:embed="rId5"/>
          <a:stretch>
            <a:fillRect/>
          </a:stretch>
        </p:blipFill>
        <p:spPr>
          <a:xfrm>
            <a:off x="6584733" y="3358165"/>
            <a:ext cx="4829501" cy="3376792"/>
          </a:xfrm>
          <a:prstGeom prst="rect">
            <a:avLst/>
          </a:prstGeom>
        </p:spPr>
      </p:pic>
      <p:cxnSp>
        <p:nvCxnSpPr>
          <p:cNvPr id="12" name="直線矢印コネクタ 11">
            <a:extLst>
              <a:ext uri="{FF2B5EF4-FFF2-40B4-BE49-F238E27FC236}">
                <a16:creationId xmlns:a16="http://schemas.microsoft.com/office/drawing/2014/main" id="{26494CCD-6781-759F-E6C3-59ACC3A8968E}"/>
              </a:ext>
            </a:extLst>
          </p:cNvPr>
          <p:cNvCxnSpPr>
            <a:cxnSpLocks/>
          </p:cNvCxnSpPr>
          <p:nvPr/>
        </p:nvCxnSpPr>
        <p:spPr>
          <a:xfrm flipV="1">
            <a:off x="5914059" y="2648607"/>
            <a:ext cx="1921403" cy="20968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91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D12F2A7-B238-DFC2-EFCF-D50CC26C814B}"/>
              </a:ext>
            </a:extLst>
          </p:cNvPr>
          <p:cNvPicPr>
            <a:picLocks noChangeAspect="1"/>
          </p:cNvPicPr>
          <p:nvPr/>
        </p:nvPicPr>
        <p:blipFill>
          <a:blip r:embed="rId3"/>
          <a:stretch>
            <a:fillRect/>
          </a:stretch>
        </p:blipFill>
        <p:spPr>
          <a:xfrm>
            <a:off x="383628" y="211180"/>
            <a:ext cx="5559972" cy="6435640"/>
          </a:xfrm>
          <a:prstGeom prst="rect">
            <a:avLst/>
          </a:prstGeom>
        </p:spPr>
      </p:pic>
      <p:sp>
        <p:nvSpPr>
          <p:cNvPr id="6" name="楕円 5">
            <a:extLst>
              <a:ext uri="{FF2B5EF4-FFF2-40B4-BE49-F238E27FC236}">
                <a16:creationId xmlns:a16="http://schemas.microsoft.com/office/drawing/2014/main" id="{5A5943D7-29C7-9AF6-D938-3025A91653AD}"/>
              </a:ext>
            </a:extLst>
          </p:cNvPr>
          <p:cNvSpPr/>
          <p:nvPr/>
        </p:nvSpPr>
        <p:spPr>
          <a:xfrm>
            <a:off x="3701970" y="599661"/>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rPr>
              <a:t>改善前　</a:t>
            </a:r>
          </a:p>
        </p:txBody>
      </p:sp>
      <p:sp>
        <p:nvSpPr>
          <p:cNvPr id="7" name="楕円 6">
            <a:extLst>
              <a:ext uri="{FF2B5EF4-FFF2-40B4-BE49-F238E27FC236}">
                <a16:creationId xmlns:a16="http://schemas.microsoft.com/office/drawing/2014/main" id="{C41525A1-1661-3EC1-48F6-5DBEA094CE2F}"/>
              </a:ext>
            </a:extLst>
          </p:cNvPr>
          <p:cNvSpPr/>
          <p:nvPr/>
        </p:nvSpPr>
        <p:spPr>
          <a:xfrm>
            <a:off x="3954217" y="3744310"/>
            <a:ext cx="599090" cy="59909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bg1"/>
                </a:solidFill>
              </a:rPr>
              <a:t>3</a:t>
            </a:r>
            <a:endParaRPr kumimoji="1" lang="ja-JP" altLang="en-US" sz="2800" b="1" dirty="0">
              <a:solidFill>
                <a:schemeClr val="bg1"/>
              </a:solidFill>
            </a:endParaRPr>
          </a:p>
        </p:txBody>
      </p:sp>
      <p:pic>
        <p:nvPicPr>
          <p:cNvPr id="9" name="図 8" descr="机の上の本&#10;&#10;AI 生成コンテンツは誤りを含む可能性があります。">
            <a:extLst>
              <a:ext uri="{FF2B5EF4-FFF2-40B4-BE49-F238E27FC236}">
                <a16:creationId xmlns:a16="http://schemas.microsoft.com/office/drawing/2014/main" id="{38BB50AB-9994-9420-B463-AB73253FBA84}"/>
              </a:ext>
            </a:extLst>
          </p:cNvPr>
          <p:cNvPicPr>
            <a:picLocks noChangeAspect="1"/>
          </p:cNvPicPr>
          <p:nvPr/>
        </p:nvPicPr>
        <p:blipFill>
          <a:blip r:embed="rId4"/>
          <a:stretch>
            <a:fillRect/>
          </a:stretch>
        </p:blipFill>
        <p:spPr>
          <a:xfrm>
            <a:off x="6618964" y="177562"/>
            <a:ext cx="4842568" cy="6502876"/>
          </a:xfrm>
          <a:prstGeom prst="rect">
            <a:avLst/>
          </a:prstGeom>
        </p:spPr>
      </p:pic>
      <p:cxnSp>
        <p:nvCxnSpPr>
          <p:cNvPr id="10" name="直線矢印コネクタ 9">
            <a:extLst>
              <a:ext uri="{FF2B5EF4-FFF2-40B4-BE49-F238E27FC236}">
                <a16:creationId xmlns:a16="http://schemas.microsoft.com/office/drawing/2014/main" id="{DBC8FBF9-2E11-9682-FB1D-07B943D12382}"/>
              </a:ext>
            </a:extLst>
          </p:cNvPr>
          <p:cNvCxnSpPr>
            <a:cxnSpLocks/>
          </p:cNvCxnSpPr>
          <p:nvPr/>
        </p:nvCxnSpPr>
        <p:spPr>
          <a:xfrm flipV="1">
            <a:off x="4731646" y="3547241"/>
            <a:ext cx="2709678" cy="7961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61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テーブル, 机, 座る が含まれている画像&#10;&#10;AI 生成コンテンツは誤りを含む可能性があります。">
            <a:extLst>
              <a:ext uri="{FF2B5EF4-FFF2-40B4-BE49-F238E27FC236}">
                <a16:creationId xmlns:a16="http://schemas.microsoft.com/office/drawing/2014/main" id="{1E322E9F-BA8B-F8F3-79D7-0FA261DC951D}"/>
              </a:ext>
            </a:extLst>
          </p:cNvPr>
          <p:cNvPicPr>
            <a:picLocks noChangeAspect="1"/>
          </p:cNvPicPr>
          <p:nvPr/>
        </p:nvPicPr>
        <p:blipFill>
          <a:blip r:embed="rId3"/>
          <a:stretch>
            <a:fillRect/>
          </a:stretch>
        </p:blipFill>
        <p:spPr>
          <a:xfrm>
            <a:off x="6942083" y="231821"/>
            <a:ext cx="4834760" cy="6394358"/>
          </a:xfrm>
          <a:prstGeom prst="rect">
            <a:avLst/>
          </a:prstGeom>
        </p:spPr>
      </p:pic>
      <p:pic>
        <p:nvPicPr>
          <p:cNvPr id="6" name="図 5" descr="机の上の本&#10;&#10;AI 生成コンテンツは誤りを含む可能性があります。">
            <a:extLst>
              <a:ext uri="{FF2B5EF4-FFF2-40B4-BE49-F238E27FC236}">
                <a16:creationId xmlns:a16="http://schemas.microsoft.com/office/drawing/2014/main" id="{E645DB0D-FCBE-8997-3139-52AD817BA322}"/>
              </a:ext>
            </a:extLst>
          </p:cNvPr>
          <p:cNvPicPr>
            <a:picLocks noChangeAspect="1"/>
          </p:cNvPicPr>
          <p:nvPr/>
        </p:nvPicPr>
        <p:blipFill>
          <a:blip r:embed="rId4"/>
          <a:stretch>
            <a:fillRect/>
          </a:stretch>
        </p:blipFill>
        <p:spPr>
          <a:xfrm>
            <a:off x="549240" y="123303"/>
            <a:ext cx="4842568" cy="6502876"/>
          </a:xfrm>
          <a:prstGeom prst="rect">
            <a:avLst/>
          </a:prstGeom>
        </p:spPr>
      </p:pic>
      <p:sp>
        <p:nvSpPr>
          <p:cNvPr id="7" name="矢印: 右 6">
            <a:extLst>
              <a:ext uri="{FF2B5EF4-FFF2-40B4-BE49-F238E27FC236}">
                <a16:creationId xmlns:a16="http://schemas.microsoft.com/office/drawing/2014/main" id="{F29F93D6-A220-801B-CF36-2E6597AE874D}"/>
              </a:ext>
            </a:extLst>
          </p:cNvPr>
          <p:cNvSpPr/>
          <p:nvPr/>
        </p:nvSpPr>
        <p:spPr>
          <a:xfrm>
            <a:off x="5592157" y="2844225"/>
            <a:ext cx="1007686" cy="58477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7431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 が含まれている画像&#10;&#10;AI 生成コンテンツは誤りを含む可能性があります。">
            <a:extLst>
              <a:ext uri="{FF2B5EF4-FFF2-40B4-BE49-F238E27FC236}">
                <a16:creationId xmlns:a16="http://schemas.microsoft.com/office/drawing/2014/main" id="{6F9BF378-8E3D-E9C3-FB40-D6D967B7E327}"/>
              </a:ext>
            </a:extLst>
          </p:cNvPr>
          <p:cNvPicPr>
            <a:picLocks noChangeAspect="1"/>
          </p:cNvPicPr>
          <p:nvPr/>
        </p:nvPicPr>
        <p:blipFill>
          <a:blip r:embed="rId3"/>
          <a:stretch>
            <a:fillRect/>
          </a:stretch>
        </p:blipFill>
        <p:spPr>
          <a:xfrm>
            <a:off x="515004" y="239100"/>
            <a:ext cx="5580996" cy="6379800"/>
          </a:xfrm>
          <a:prstGeom prst="rect">
            <a:avLst/>
          </a:prstGeom>
        </p:spPr>
      </p:pic>
      <p:sp>
        <p:nvSpPr>
          <p:cNvPr id="6" name="楕円 5">
            <a:extLst>
              <a:ext uri="{FF2B5EF4-FFF2-40B4-BE49-F238E27FC236}">
                <a16:creationId xmlns:a16="http://schemas.microsoft.com/office/drawing/2014/main" id="{9F6CA423-CE00-1421-5D46-8FB5A8A9B264}"/>
              </a:ext>
            </a:extLst>
          </p:cNvPr>
          <p:cNvSpPr/>
          <p:nvPr/>
        </p:nvSpPr>
        <p:spPr>
          <a:xfrm>
            <a:off x="4116790" y="1158766"/>
            <a:ext cx="599090" cy="59909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solidFill>
                  <a:schemeClr val="bg1"/>
                </a:solidFill>
              </a:rPr>
              <a:t>4</a:t>
            </a:r>
            <a:endParaRPr kumimoji="1" lang="ja-JP" altLang="en-US" sz="2800" b="1" dirty="0">
              <a:solidFill>
                <a:schemeClr val="bg1"/>
              </a:solidFill>
            </a:endParaRPr>
          </a:p>
        </p:txBody>
      </p:sp>
      <p:pic>
        <p:nvPicPr>
          <p:cNvPr id="9" name="図 8" descr="屋内, 机, コンピュータ, テーブル が含まれている画像&#10;&#10;AI 生成コンテンツは誤りを含む可能性があります。">
            <a:extLst>
              <a:ext uri="{FF2B5EF4-FFF2-40B4-BE49-F238E27FC236}">
                <a16:creationId xmlns:a16="http://schemas.microsoft.com/office/drawing/2014/main" id="{1D2D7124-F194-5689-80CD-D281A8DF8D7E}"/>
              </a:ext>
            </a:extLst>
          </p:cNvPr>
          <p:cNvPicPr>
            <a:picLocks noChangeAspect="1"/>
          </p:cNvPicPr>
          <p:nvPr/>
        </p:nvPicPr>
        <p:blipFill>
          <a:blip r:embed="rId4"/>
          <a:stretch>
            <a:fillRect/>
          </a:stretch>
        </p:blipFill>
        <p:spPr>
          <a:xfrm>
            <a:off x="6096000" y="1489842"/>
            <a:ext cx="5927688" cy="3878316"/>
          </a:xfrm>
          <a:prstGeom prst="rect">
            <a:avLst/>
          </a:prstGeom>
        </p:spPr>
      </p:pic>
      <p:cxnSp>
        <p:nvCxnSpPr>
          <p:cNvPr id="10" name="直線矢印コネクタ 9">
            <a:extLst>
              <a:ext uri="{FF2B5EF4-FFF2-40B4-BE49-F238E27FC236}">
                <a16:creationId xmlns:a16="http://schemas.microsoft.com/office/drawing/2014/main" id="{1F293EEE-D675-8CCE-0314-FA3F82D285A6}"/>
              </a:ext>
            </a:extLst>
          </p:cNvPr>
          <p:cNvCxnSpPr>
            <a:cxnSpLocks/>
          </p:cNvCxnSpPr>
          <p:nvPr/>
        </p:nvCxnSpPr>
        <p:spPr>
          <a:xfrm>
            <a:off x="5724874" y="1856390"/>
            <a:ext cx="2592792" cy="17066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22F85943-FA99-AC92-F11F-582FFE0EF1E8}"/>
              </a:ext>
            </a:extLst>
          </p:cNvPr>
          <p:cNvSpPr/>
          <p:nvPr/>
        </p:nvSpPr>
        <p:spPr>
          <a:xfrm>
            <a:off x="3957185" y="449797"/>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rPr>
              <a:t>改善後　</a:t>
            </a:r>
          </a:p>
        </p:txBody>
      </p:sp>
    </p:spTree>
    <p:extLst>
      <p:ext uri="{BB962C8B-B14F-4D97-AF65-F5344CB8AC3E}">
        <p14:creationId xmlns:p14="http://schemas.microsoft.com/office/powerpoint/2010/main" val="2765530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 が含まれている画像&#10;&#10;AI 生成コンテンツは誤りを含む可能性があります。">
            <a:extLst>
              <a:ext uri="{FF2B5EF4-FFF2-40B4-BE49-F238E27FC236}">
                <a16:creationId xmlns:a16="http://schemas.microsoft.com/office/drawing/2014/main" id="{BDA64CF6-3AFA-E2D8-8C82-BDD3396E1113}"/>
              </a:ext>
            </a:extLst>
          </p:cNvPr>
          <p:cNvPicPr>
            <a:picLocks noChangeAspect="1"/>
          </p:cNvPicPr>
          <p:nvPr/>
        </p:nvPicPr>
        <p:blipFill>
          <a:blip r:embed="rId3"/>
          <a:stretch>
            <a:fillRect/>
          </a:stretch>
        </p:blipFill>
        <p:spPr>
          <a:xfrm>
            <a:off x="641131" y="349811"/>
            <a:ext cx="5244664" cy="5995330"/>
          </a:xfrm>
          <a:prstGeom prst="rect">
            <a:avLst/>
          </a:prstGeom>
        </p:spPr>
      </p:pic>
      <p:sp>
        <p:nvSpPr>
          <p:cNvPr id="5" name="楕円 4">
            <a:extLst>
              <a:ext uri="{FF2B5EF4-FFF2-40B4-BE49-F238E27FC236}">
                <a16:creationId xmlns:a16="http://schemas.microsoft.com/office/drawing/2014/main" id="{97613199-3032-0E5C-162C-59585AF66C46}"/>
              </a:ext>
            </a:extLst>
          </p:cNvPr>
          <p:cNvSpPr/>
          <p:nvPr/>
        </p:nvSpPr>
        <p:spPr>
          <a:xfrm>
            <a:off x="3610345" y="590664"/>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rPr>
              <a:t>改善後　</a:t>
            </a:r>
          </a:p>
        </p:txBody>
      </p:sp>
      <p:sp>
        <p:nvSpPr>
          <p:cNvPr id="6" name="楕円 5">
            <a:extLst>
              <a:ext uri="{FF2B5EF4-FFF2-40B4-BE49-F238E27FC236}">
                <a16:creationId xmlns:a16="http://schemas.microsoft.com/office/drawing/2014/main" id="{FA165245-9EEF-EA8B-CCB9-2AB56F487B72}"/>
              </a:ext>
            </a:extLst>
          </p:cNvPr>
          <p:cNvSpPr/>
          <p:nvPr/>
        </p:nvSpPr>
        <p:spPr>
          <a:xfrm>
            <a:off x="2722178" y="4022833"/>
            <a:ext cx="541285" cy="54128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2800" b="1" dirty="0">
                <a:solidFill>
                  <a:schemeClr val="bg1"/>
                </a:solidFill>
              </a:rPr>
              <a:t>5</a:t>
            </a:r>
            <a:endParaRPr kumimoji="1" lang="ja-JP" altLang="en-US" sz="2800" b="1" dirty="0">
              <a:solidFill>
                <a:schemeClr val="bg1"/>
              </a:solidFill>
            </a:endParaRPr>
          </a:p>
        </p:txBody>
      </p:sp>
      <p:pic>
        <p:nvPicPr>
          <p:cNvPr id="12" name="図 11" descr="キッチンの一角にある冷蔵庫&#10;&#10;AI 生成コンテンツは誤りを含む可能性があります。">
            <a:extLst>
              <a:ext uri="{FF2B5EF4-FFF2-40B4-BE49-F238E27FC236}">
                <a16:creationId xmlns:a16="http://schemas.microsoft.com/office/drawing/2014/main" id="{80DE968F-B333-3F3C-90BE-9940A1AF425F}"/>
              </a:ext>
            </a:extLst>
          </p:cNvPr>
          <p:cNvPicPr>
            <a:picLocks noChangeAspect="1"/>
          </p:cNvPicPr>
          <p:nvPr/>
        </p:nvPicPr>
        <p:blipFill>
          <a:blip r:embed="rId4"/>
          <a:srcRect l="7314"/>
          <a:stretch>
            <a:fillRect/>
          </a:stretch>
        </p:blipFill>
        <p:spPr>
          <a:xfrm>
            <a:off x="6096000" y="1341952"/>
            <a:ext cx="5693980" cy="4174096"/>
          </a:xfrm>
          <a:prstGeom prst="rect">
            <a:avLst/>
          </a:prstGeom>
        </p:spPr>
      </p:pic>
      <p:cxnSp>
        <p:nvCxnSpPr>
          <p:cNvPr id="9" name="直線矢印コネクタ 8">
            <a:extLst>
              <a:ext uri="{FF2B5EF4-FFF2-40B4-BE49-F238E27FC236}">
                <a16:creationId xmlns:a16="http://schemas.microsoft.com/office/drawing/2014/main" id="{E9ACB90F-65A9-3931-40C2-66A57E582064}"/>
              </a:ext>
            </a:extLst>
          </p:cNvPr>
          <p:cNvCxnSpPr>
            <a:cxnSpLocks/>
          </p:cNvCxnSpPr>
          <p:nvPr/>
        </p:nvCxnSpPr>
        <p:spPr>
          <a:xfrm flipV="1">
            <a:off x="3024352" y="3774525"/>
            <a:ext cx="4306614" cy="2483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403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2FFC1F1-94E9-2EF1-67D3-EED8FAE278E8}"/>
              </a:ext>
            </a:extLst>
          </p:cNvPr>
          <p:cNvSpPr/>
          <p:nvPr/>
        </p:nvSpPr>
        <p:spPr>
          <a:xfrm>
            <a:off x="285225" y="285227"/>
            <a:ext cx="11643919" cy="6350466"/>
          </a:xfrm>
          <a:prstGeom prst="rect">
            <a:avLst/>
          </a:prstGeom>
          <a:noFill/>
          <a:ln w="57150">
            <a:solidFill>
              <a:srgbClr val="33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755CF84-10A1-54B4-95E4-E071C6AB68BC}"/>
              </a:ext>
            </a:extLst>
          </p:cNvPr>
          <p:cNvSpPr txBox="1"/>
          <p:nvPr/>
        </p:nvSpPr>
        <p:spPr>
          <a:xfrm>
            <a:off x="525110" y="285227"/>
            <a:ext cx="2375745" cy="923330"/>
          </a:xfrm>
          <a:prstGeom prst="rect">
            <a:avLst/>
          </a:prstGeom>
          <a:noFill/>
        </p:spPr>
        <p:txBody>
          <a:bodyPr wrap="square" rtlCol="0">
            <a:spAutoFit/>
          </a:bodyPr>
          <a:lstStyle/>
          <a:p>
            <a:r>
              <a:rPr lang="ja-JP" altLang="en-US" sz="5400" dirty="0">
                <a:latin typeface="HGP創英ﾌﾟﾚｾﾞﾝｽEB" panose="02020800000000000000" pitchFamily="18" charset="-128"/>
                <a:ea typeface="HGP創英ﾌﾟﾚｾﾞﾝｽEB" panose="02020800000000000000" pitchFamily="18" charset="-128"/>
              </a:rPr>
              <a:t>テーマ</a:t>
            </a:r>
            <a:endParaRPr kumimoji="1" lang="ja-JP" altLang="en-US" sz="5400" dirty="0">
              <a:latin typeface="HGP創英ﾌﾟﾚｾﾞﾝｽEB" panose="02020800000000000000" pitchFamily="18" charset="-128"/>
              <a:ea typeface="HGP創英ﾌﾟﾚｾﾞﾝｽEB" panose="02020800000000000000" pitchFamily="18" charset="-128"/>
            </a:endParaRPr>
          </a:p>
        </p:txBody>
      </p:sp>
      <p:sp>
        <p:nvSpPr>
          <p:cNvPr id="5" name="テキスト ボックス 4">
            <a:extLst>
              <a:ext uri="{FF2B5EF4-FFF2-40B4-BE49-F238E27FC236}">
                <a16:creationId xmlns:a16="http://schemas.microsoft.com/office/drawing/2014/main" id="{3C031BA0-903D-45EF-E767-77AD4EE8B5C0}"/>
              </a:ext>
            </a:extLst>
          </p:cNvPr>
          <p:cNvSpPr txBox="1"/>
          <p:nvPr/>
        </p:nvSpPr>
        <p:spPr>
          <a:xfrm>
            <a:off x="307594" y="1394214"/>
            <a:ext cx="11621550" cy="4401205"/>
          </a:xfrm>
          <a:prstGeom prst="rect">
            <a:avLst/>
          </a:prstGeom>
          <a:noFill/>
        </p:spPr>
        <p:txBody>
          <a:bodyPr wrap="square" rtlCol="0">
            <a:spAutoFit/>
          </a:bodyPr>
          <a:lstStyle/>
          <a:p>
            <a:r>
              <a:rPr kumimoji="1" lang="ja-JP" altLang="en-US" sz="4800" b="1" dirty="0"/>
              <a:t>○受付改善・本社</a:t>
            </a:r>
            <a:r>
              <a:rPr lang="ja-JP" altLang="en-US" sz="4800" b="1" dirty="0"/>
              <a:t>案内看板について</a:t>
            </a:r>
            <a:endParaRPr kumimoji="1" lang="en-US" altLang="ja-JP" sz="4800" b="1" dirty="0"/>
          </a:p>
          <a:p>
            <a:r>
              <a:rPr lang="ja-JP" altLang="en-US" sz="3600" dirty="0"/>
              <a:t>　</a:t>
            </a:r>
            <a:endParaRPr lang="en-US" altLang="ja-JP" sz="3600" dirty="0"/>
          </a:p>
          <a:p>
            <a:r>
              <a:rPr lang="ja-JP" altLang="en-US" sz="4800" b="1" dirty="0"/>
              <a:t>○事務所レイアウト改善について</a:t>
            </a:r>
            <a:r>
              <a:rPr kumimoji="1" lang="ja-JP" altLang="en-US" sz="4800" b="1" dirty="0"/>
              <a:t>　</a:t>
            </a:r>
            <a:endParaRPr lang="en-US" altLang="ja-JP" sz="4800" b="1" dirty="0"/>
          </a:p>
          <a:p>
            <a:endParaRPr lang="en-US" altLang="ja-JP" sz="4400" b="1" dirty="0"/>
          </a:p>
          <a:p>
            <a:r>
              <a:rPr lang="ja-JP" altLang="en-US" sz="4800" b="1" dirty="0"/>
              <a:t>○ペーパーレス・コピー代削減について</a:t>
            </a:r>
            <a:endParaRPr lang="en-US" altLang="ja-JP" sz="4400" b="1" dirty="0"/>
          </a:p>
          <a:p>
            <a:endParaRPr kumimoji="1" lang="en-US" altLang="ja-JP" sz="2800" dirty="0"/>
          </a:p>
          <a:p>
            <a:endParaRPr kumimoji="1" lang="ja-JP" altLang="en-US" sz="2800" dirty="0"/>
          </a:p>
        </p:txBody>
      </p:sp>
    </p:spTree>
    <p:extLst>
      <p:ext uri="{BB962C8B-B14F-4D97-AF65-F5344CB8AC3E}">
        <p14:creationId xmlns:p14="http://schemas.microsoft.com/office/powerpoint/2010/main" val="3992071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ダイアグラム が含まれている画像&#10;&#10;AI 生成コンテンツは誤りを含む可能性があります。">
            <a:extLst>
              <a:ext uri="{FF2B5EF4-FFF2-40B4-BE49-F238E27FC236}">
                <a16:creationId xmlns:a16="http://schemas.microsoft.com/office/drawing/2014/main" id="{9C979658-4064-49BD-92AA-A436F5817A86}"/>
              </a:ext>
            </a:extLst>
          </p:cNvPr>
          <p:cNvPicPr>
            <a:picLocks noChangeAspect="1"/>
          </p:cNvPicPr>
          <p:nvPr/>
        </p:nvPicPr>
        <p:blipFill>
          <a:blip r:embed="rId3"/>
          <a:stretch>
            <a:fillRect/>
          </a:stretch>
        </p:blipFill>
        <p:spPr>
          <a:xfrm>
            <a:off x="515004" y="268000"/>
            <a:ext cx="5580996" cy="6379800"/>
          </a:xfrm>
          <a:prstGeom prst="rect">
            <a:avLst/>
          </a:prstGeom>
          <a:ln w="57150">
            <a:solidFill>
              <a:schemeClr val="tx1"/>
            </a:solidFill>
          </a:ln>
        </p:spPr>
      </p:pic>
      <p:sp>
        <p:nvSpPr>
          <p:cNvPr id="5" name="楕円 4">
            <a:extLst>
              <a:ext uri="{FF2B5EF4-FFF2-40B4-BE49-F238E27FC236}">
                <a16:creationId xmlns:a16="http://schemas.microsoft.com/office/drawing/2014/main" id="{070D388B-F59A-A597-CEF1-C41F60FB2CCF}"/>
              </a:ext>
            </a:extLst>
          </p:cNvPr>
          <p:cNvSpPr/>
          <p:nvPr/>
        </p:nvSpPr>
        <p:spPr>
          <a:xfrm>
            <a:off x="3972951" y="480305"/>
            <a:ext cx="1767689" cy="59794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FF0000"/>
                </a:solidFill>
              </a:rPr>
              <a:t>改善後　</a:t>
            </a:r>
          </a:p>
        </p:txBody>
      </p:sp>
      <p:sp>
        <p:nvSpPr>
          <p:cNvPr id="7" name="楕円 6">
            <a:extLst>
              <a:ext uri="{FF2B5EF4-FFF2-40B4-BE49-F238E27FC236}">
                <a16:creationId xmlns:a16="http://schemas.microsoft.com/office/drawing/2014/main" id="{7F461E0F-AE2E-3F10-87BD-01FF204C2148}"/>
              </a:ext>
            </a:extLst>
          </p:cNvPr>
          <p:cNvSpPr/>
          <p:nvPr/>
        </p:nvSpPr>
        <p:spPr>
          <a:xfrm>
            <a:off x="3231732" y="3429001"/>
            <a:ext cx="2908538" cy="63612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37FDC61B-F8BF-0246-0A26-A93F9932B57B}"/>
              </a:ext>
            </a:extLst>
          </p:cNvPr>
          <p:cNvPicPr>
            <a:picLocks noChangeAspect="1"/>
          </p:cNvPicPr>
          <p:nvPr/>
        </p:nvPicPr>
        <p:blipFill>
          <a:blip r:embed="rId4"/>
          <a:srcRect b="7308"/>
          <a:stretch>
            <a:fillRect/>
          </a:stretch>
        </p:blipFill>
        <p:spPr>
          <a:xfrm>
            <a:off x="6529154" y="3350192"/>
            <a:ext cx="5531469" cy="3355439"/>
          </a:xfrm>
          <a:prstGeom prst="rect">
            <a:avLst/>
          </a:prstGeom>
        </p:spPr>
      </p:pic>
      <p:cxnSp>
        <p:nvCxnSpPr>
          <p:cNvPr id="14" name="直線矢印コネクタ 13">
            <a:extLst>
              <a:ext uri="{FF2B5EF4-FFF2-40B4-BE49-F238E27FC236}">
                <a16:creationId xmlns:a16="http://schemas.microsoft.com/office/drawing/2014/main" id="{36746C0E-2D6A-B84B-BAA5-3F5E21F8CAF4}"/>
              </a:ext>
            </a:extLst>
          </p:cNvPr>
          <p:cNvCxnSpPr>
            <a:cxnSpLocks/>
          </p:cNvCxnSpPr>
          <p:nvPr/>
        </p:nvCxnSpPr>
        <p:spPr>
          <a:xfrm>
            <a:off x="6140270" y="3941380"/>
            <a:ext cx="1190695" cy="6361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EEE8C37C-166F-6F8D-A8E0-49B5C1D72B9C}"/>
              </a:ext>
            </a:extLst>
          </p:cNvPr>
          <p:cNvSpPr/>
          <p:nvPr/>
        </p:nvSpPr>
        <p:spPr>
          <a:xfrm>
            <a:off x="7330965" y="3197792"/>
            <a:ext cx="4729658" cy="3450008"/>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楕円 24">
            <a:extLst>
              <a:ext uri="{FF2B5EF4-FFF2-40B4-BE49-F238E27FC236}">
                <a16:creationId xmlns:a16="http://schemas.microsoft.com/office/drawing/2014/main" id="{0BB12930-1EA4-F557-FFCC-7AACE9BCF4F1}"/>
              </a:ext>
            </a:extLst>
          </p:cNvPr>
          <p:cNvSpPr/>
          <p:nvPr/>
        </p:nvSpPr>
        <p:spPr>
          <a:xfrm>
            <a:off x="3231732" y="2898818"/>
            <a:ext cx="2971800" cy="597948"/>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7" name="図 26">
            <a:extLst>
              <a:ext uri="{FF2B5EF4-FFF2-40B4-BE49-F238E27FC236}">
                <a16:creationId xmlns:a16="http://schemas.microsoft.com/office/drawing/2014/main" id="{096754A4-F220-5913-812C-BF6F06E0EA93}"/>
              </a:ext>
            </a:extLst>
          </p:cNvPr>
          <p:cNvPicPr>
            <a:picLocks noChangeAspect="1"/>
          </p:cNvPicPr>
          <p:nvPr/>
        </p:nvPicPr>
        <p:blipFill>
          <a:blip r:embed="rId5"/>
          <a:stretch>
            <a:fillRect/>
          </a:stretch>
        </p:blipFill>
        <p:spPr>
          <a:xfrm>
            <a:off x="6542451" y="138148"/>
            <a:ext cx="5268055" cy="3059644"/>
          </a:xfrm>
          <a:prstGeom prst="rect">
            <a:avLst/>
          </a:prstGeom>
        </p:spPr>
      </p:pic>
      <p:sp>
        <p:nvSpPr>
          <p:cNvPr id="28" name="楕円 27">
            <a:extLst>
              <a:ext uri="{FF2B5EF4-FFF2-40B4-BE49-F238E27FC236}">
                <a16:creationId xmlns:a16="http://schemas.microsoft.com/office/drawing/2014/main" id="{820A2DF3-D123-B4E5-4A7A-361426386677}"/>
              </a:ext>
            </a:extLst>
          </p:cNvPr>
          <p:cNvSpPr/>
          <p:nvPr/>
        </p:nvSpPr>
        <p:spPr>
          <a:xfrm>
            <a:off x="6735616" y="-118780"/>
            <a:ext cx="4941379" cy="3450008"/>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9" name="直線矢印コネクタ 28">
            <a:extLst>
              <a:ext uri="{FF2B5EF4-FFF2-40B4-BE49-F238E27FC236}">
                <a16:creationId xmlns:a16="http://schemas.microsoft.com/office/drawing/2014/main" id="{B2F3518C-273F-8BA2-269C-C98A7ADC99A5}"/>
              </a:ext>
            </a:extLst>
          </p:cNvPr>
          <p:cNvCxnSpPr>
            <a:cxnSpLocks/>
          </p:cNvCxnSpPr>
          <p:nvPr/>
        </p:nvCxnSpPr>
        <p:spPr>
          <a:xfrm flipV="1">
            <a:off x="6165193" y="2454204"/>
            <a:ext cx="840150" cy="7113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041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机の上に置かれているキッチン&#10;&#10;AI 生成コンテンツは誤りを含む可能性があります。">
            <a:extLst>
              <a:ext uri="{FF2B5EF4-FFF2-40B4-BE49-F238E27FC236}">
                <a16:creationId xmlns:a16="http://schemas.microsoft.com/office/drawing/2014/main" id="{32C50F28-8718-EDED-AC16-AB2763EEA833}"/>
              </a:ext>
            </a:extLst>
          </p:cNvPr>
          <p:cNvPicPr>
            <a:picLocks noChangeAspect="1"/>
          </p:cNvPicPr>
          <p:nvPr/>
        </p:nvPicPr>
        <p:blipFill>
          <a:blip r:embed="rId3"/>
          <a:stretch>
            <a:fillRect/>
          </a:stretch>
        </p:blipFill>
        <p:spPr>
          <a:xfrm>
            <a:off x="1550276" y="22344"/>
            <a:ext cx="9091448" cy="6813312"/>
          </a:xfrm>
          <a:prstGeom prst="rect">
            <a:avLst/>
          </a:prstGeom>
        </p:spPr>
      </p:pic>
    </p:spTree>
    <p:extLst>
      <p:ext uri="{BB962C8B-B14F-4D97-AF65-F5344CB8AC3E}">
        <p14:creationId xmlns:p14="http://schemas.microsoft.com/office/powerpoint/2010/main" val="2037097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3F73480-FC58-7363-A107-A0A39D0850EA}"/>
              </a:ext>
            </a:extLst>
          </p:cNvPr>
          <p:cNvSpPr/>
          <p:nvPr/>
        </p:nvSpPr>
        <p:spPr>
          <a:xfrm>
            <a:off x="131079" y="167951"/>
            <a:ext cx="11929841" cy="6587409"/>
          </a:xfrm>
          <a:prstGeom prst="rect">
            <a:avLst/>
          </a:prstGeom>
          <a:noFill/>
          <a:ln w="57150">
            <a:solidFill>
              <a:srgbClr val="FF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72DC2FF9-9416-E9D8-4896-A3148D0288DA}"/>
              </a:ext>
            </a:extLst>
          </p:cNvPr>
          <p:cNvCxnSpPr>
            <a:cxnSpLocks/>
          </p:cNvCxnSpPr>
          <p:nvPr/>
        </p:nvCxnSpPr>
        <p:spPr>
          <a:xfrm>
            <a:off x="65314" y="367683"/>
            <a:ext cx="643813" cy="0"/>
          </a:xfrm>
          <a:prstGeom prst="line">
            <a:avLst/>
          </a:prstGeom>
          <a:ln w="57150">
            <a:solidFill>
              <a:srgbClr val="FF9999"/>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BBBF61D-26B3-94CB-8A21-E0BB2AD7789F}"/>
              </a:ext>
            </a:extLst>
          </p:cNvPr>
          <p:cNvSpPr txBox="1"/>
          <p:nvPr/>
        </p:nvSpPr>
        <p:spPr>
          <a:xfrm>
            <a:off x="709127" y="311699"/>
            <a:ext cx="10468946" cy="584775"/>
          </a:xfrm>
          <a:prstGeom prst="rect">
            <a:avLst/>
          </a:prstGeom>
          <a:noFill/>
        </p:spPr>
        <p:txBody>
          <a:bodyPr wrap="square" rtlCol="0">
            <a:spAutoFit/>
          </a:bodyPr>
          <a:lstStyle/>
          <a:p>
            <a:r>
              <a:rPr kumimoji="1" lang="ja-JP" altLang="en-US" sz="3200" b="1" dirty="0"/>
              <a:t>〇　ペーパーレス・コピー代削減について</a:t>
            </a:r>
            <a:endParaRPr kumimoji="1" lang="en-US" altLang="ja-JP" sz="3200" b="1" dirty="0"/>
          </a:p>
        </p:txBody>
      </p:sp>
      <p:sp>
        <p:nvSpPr>
          <p:cNvPr id="14" name="四角形: 対角を丸める 13">
            <a:extLst>
              <a:ext uri="{FF2B5EF4-FFF2-40B4-BE49-F238E27FC236}">
                <a16:creationId xmlns:a16="http://schemas.microsoft.com/office/drawing/2014/main" id="{63AA5056-984C-6EA8-8F8F-0889D3D26C84}"/>
              </a:ext>
            </a:extLst>
          </p:cNvPr>
          <p:cNvSpPr/>
          <p:nvPr/>
        </p:nvSpPr>
        <p:spPr>
          <a:xfrm>
            <a:off x="457201" y="795354"/>
            <a:ext cx="11130454" cy="5877059"/>
          </a:xfrm>
          <a:prstGeom prst="round2DiagRect">
            <a:avLst/>
          </a:prstGeom>
        </p:spPr>
        <p:style>
          <a:lnRef idx="2">
            <a:schemeClr val="accent3"/>
          </a:lnRef>
          <a:fillRef idx="1">
            <a:schemeClr val="lt1"/>
          </a:fillRef>
          <a:effectRef idx="0">
            <a:schemeClr val="accent3"/>
          </a:effectRef>
          <a:fontRef idx="minor">
            <a:schemeClr val="dk1"/>
          </a:fontRef>
        </p:style>
        <p:txBody>
          <a:bodyPr rtlCol="0" anchor="ctr"/>
          <a:lstStyle/>
          <a:p>
            <a:endParaRPr kumimoji="1" lang="en-US" altLang="ja-JP" sz="2800" b="1" dirty="0">
              <a:solidFill>
                <a:schemeClr val="tx1"/>
              </a:solidFill>
            </a:endParaRPr>
          </a:p>
          <a:p>
            <a:r>
              <a:rPr kumimoji="1" lang="ja-JP" altLang="en-US" sz="2800" b="1" dirty="0">
                <a:solidFill>
                  <a:schemeClr val="tx1"/>
                </a:solidFill>
              </a:rPr>
              <a:t>◇</a:t>
            </a:r>
            <a:r>
              <a:rPr lang="en-US" altLang="ja-JP" sz="2800" b="1" dirty="0">
                <a:solidFill>
                  <a:schemeClr val="tx1"/>
                </a:solidFill>
              </a:rPr>
              <a:t>2025</a:t>
            </a:r>
            <a:r>
              <a:rPr lang="ja-JP" altLang="en-US" sz="2800" b="1" dirty="0">
                <a:solidFill>
                  <a:schemeClr val="tx1"/>
                </a:solidFill>
              </a:rPr>
              <a:t>年</a:t>
            </a:r>
            <a:r>
              <a:rPr kumimoji="1" lang="ja-JP" altLang="en-US" sz="2800" b="1" dirty="0">
                <a:solidFill>
                  <a:schemeClr val="tx1"/>
                </a:solidFill>
              </a:rPr>
              <a:t>の取り組み</a:t>
            </a:r>
            <a:endParaRPr kumimoji="1" lang="en-US" altLang="ja-JP" sz="2800" b="1" dirty="0">
              <a:solidFill>
                <a:schemeClr val="tx1"/>
              </a:solidFill>
            </a:endParaRPr>
          </a:p>
          <a:p>
            <a:endParaRPr lang="en-US" altLang="ja-JP" sz="2800" b="1" dirty="0">
              <a:solidFill>
                <a:schemeClr val="tx1"/>
              </a:solidFill>
            </a:endParaRPr>
          </a:p>
          <a:p>
            <a:r>
              <a:rPr lang="ja-JP" altLang="en-US" sz="2800" b="1" dirty="0">
                <a:solidFill>
                  <a:schemeClr val="tx1"/>
                </a:solidFill>
              </a:rPr>
              <a:t>①　倉庫に送る集計表や請求書・資料などをフルカラー印刷して　　</a:t>
            </a:r>
            <a:endParaRPr lang="en-US" altLang="ja-JP" sz="2800" b="1" dirty="0">
              <a:solidFill>
                <a:schemeClr val="tx1"/>
              </a:solidFill>
            </a:endParaRPr>
          </a:p>
          <a:p>
            <a:r>
              <a:rPr lang="ja-JP" altLang="en-US" sz="2800" b="1" dirty="0">
                <a:solidFill>
                  <a:schemeClr val="tx1"/>
                </a:solidFill>
              </a:rPr>
              <a:t>　　いたのをモノクロに変更</a:t>
            </a:r>
            <a:endParaRPr lang="en-US" altLang="ja-JP" sz="2800" b="1" dirty="0">
              <a:solidFill>
                <a:schemeClr val="tx1"/>
              </a:solidFill>
            </a:endParaRPr>
          </a:p>
          <a:p>
            <a:r>
              <a:rPr kumimoji="1" lang="ja-JP" altLang="en-US" sz="2800" b="1" dirty="0">
                <a:solidFill>
                  <a:schemeClr val="tx1"/>
                </a:solidFill>
              </a:rPr>
              <a:t>↪</a:t>
            </a:r>
            <a:r>
              <a:rPr lang="ja-JP" altLang="en-US" sz="2800" b="1" dirty="0">
                <a:solidFill>
                  <a:srgbClr val="FF0000"/>
                </a:solidFill>
              </a:rPr>
              <a:t>コピー代の</a:t>
            </a:r>
            <a:r>
              <a:rPr kumimoji="1" lang="ja-JP" altLang="en-US" sz="2800" b="1" dirty="0">
                <a:solidFill>
                  <a:srgbClr val="FF0000"/>
                </a:solidFill>
              </a:rPr>
              <a:t>削減につなげる</a:t>
            </a:r>
            <a:endParaRPr kumimoji="1" lang="en-US" altLang="ja-JP" sz="2800" b="1" dirty="0">
              <a:solidFill>
                <a:srgbClr val="FF0000"/>
              </a:solidFill>
            </a:endParaRPr>
          </a:p>
          <a:p>
            <a:endParaRPr lang="en-US" altLang="ja-JP" sz="2800" b="1" dirty="0">
              <a:solidFill>
                <a:schemeClr val="tx1"/>
              </a:solidFill>
            </a:endParaRPr>
          </a:p>
          <a:p>
            <a:r>
              <a:rPr lang="ja-JP" altLang="en-US" sz="2800" b="1" dirty="0">
                <a:solidFill>
                  <a:schemeClr val="tx1"/>
                </a:solidFill>
              </a:rPr>
              <a:t>②　</a:t>
            </a:r>
            <a:r>
              <a:rPr lang="en-US" altLang="ja-JP" sz="2800" b="1" dirty="0">
                <a:solidFill>
                  <a:schemeClr val="tx1"/>
                </a:solidFill>
              </a:rPr>
              <a:t>2</a:t>
            </a:r>
            <a:r>
              <a:rPr lang="ja-JP" altLang="en-US" sz="2800" b="1" dirty="0">
                <a:solidFill>
                  <a:schemeClr val="tx1"/>
                </a:solidFill>
              </a:rPr>
              <a:t>色印刷機能の活用</a:t>
            </a:r>
            <a:endParaRPr lang="en-US" altLang="ja-JP" sz="2800" b="1" dirty="0">
              <a:solidFill>
                <a:schemeClr val="tx1"/>
              </a:solidFill>
            </a:endParaRPr>
          </a:p>
          <a:p>
            <a:r>
              <a:rPr lang="ja-JP" altLang="en-US" sz="2800" b="1" dirty="0">
                <a:solidFill>
                  <a:schemeClr val="tx1"/>
                </a:solidFill>
              </a:rPr>
              <a:t>↪</a:t>
            </a:r>
            <a:r>
              <a:rPr lang="ja-JP" altLang="en-US" sz="2800" b="1" dirty="0">
                <a:solidFill>
                  <a:srgbClr val="FF0000"/>
                </a:solidFill>
              </a:rPr>
              <a:t>モノクロ印刷と同じ金額となり、コピー代の削減につなげる</a:t>
            </a:r>
            <a:endParaRPr lang="en-US" altLang="ja-JP" sz="2800" b="1" dirty="0">
              <a:solidFill>
                <a:srgbClr val="FF0000"/>
              </a:solidFill>
            </a:endParaRPr>
          </a:p>
          <a:p>
            <a:endParaRPr lang="en-US" altLang="ja-JP" sz="2800" b="1" dirty="0">
              <a:solidFill>
                <a:schemeClr val="tx1"/>
              </a:solidFill>
            </a:endParaRPr>
          </a:p>
          <a:p>
            <a:r>
              <a:rPr lang="ja-JP" altLang="en-US" sz="2800" b="1" dirty="0">
                <a:solidFill>
                  <a:schemeClr val="tx1"/>
                </a:solidFill>
              </a:rPr>
              <a:t>③　</a:t>
            </a:r>
            <a:r>
              <a:rPr kumimoji="1" lang="en-US" altLang="ja-JP" sz="2800" b="1" dirty="0">
                <a:solidFill>
                  <a:schemeClr val="tx1"/>
                </a:solidFill>
              </a:rPr>
              <a:t>PDF</a:t>
            </a:r>
            <a:r>
              <a:rPr lang="ja-JP" altLang="en-US" sz="2800" b="1" dirty="0">
                <a:solidFill>
                  <a:schemeClr val="tx1"/>
                </a:solidFill>
              </a:rPr>
              <a:t>の活用</a:t>
            </a:r>
            <a:endParaRPr lang="en-US" altLang="ja-JP" sz="2800" b="1" dirty="0">
              <a:solidFill>
                <a:schemeClr val="tx1"/>
              </a:solidFill>
            </a:endParaRPr>
          </a:p>
          <a:p>
            <a:r>
              <a:rPr lang="ja-JP" altLang="en-US" sz="2800" b="1" dirty="0">
                <a:solidFill>
                  <a:schemeClr val="tx1"/>
                </a:solidFill>
              </a:rPr>
              <a:t>↪</a:t>
            </a:r>
            <a:r>
              <a:rPr lang="ja-JP" altLang="en-US" sz="2800" b="1" dirty="0">
                <a:solidFill>
                  <a:srgbClr val="FF0000"/>
                </a:solidFill>
              </a:rPr>
              <a:t>用紙での出力を控え、</a:t>
            </a:r>
            <a:r>
              <a:rPr lang="en-US" altLang="ja-JP" sz="2800" b="1" dirty="0">
                <a:solidFill>
                  <a:srgbClr val="FF0000"/>
                </a:solidFill>
              </a:rPr>
              <a:t>PC</a:t>
            </a:r>
            <a:r>
              <a:rPr lang="ja-JP" altLang="en-US" sz="2800" b="1" dirty="0">
                <a:solidFill>
                  <a:srgbClr val="FF0000"/>
                </a:solidFill>
              </a:rPr>
              <a:t>上で保管管理ができるため用紙の</a:t>
            </a:r>
            <a:endParaRPr lang="en-US" altLang="ja-JP" sz="2800" b="1" dirty="0">
              <a:solidFill>
                <a:srgbClr val="FF0000"/>
              </a:solidFill>
            </a:endParaRPr>
          </a:p>
          <a:p>
            <a:r>
              <a:rPr kumimoji="1" lang="ja-JP" altLang="en-US" sz="2800" b="1" dirty="0">
                <a:solidFill>
                  <a:srgbClr val="FF0000"/>
                </a:solidFill>
              </a:rPr>
              <a:t>　削減につなげる</a:t>
            </a:r>
            <a:endParaRPr kumimoji="1" lang="en-US" altLang="ja-JP" sz="2800" b="1" dirty="0">
              <a:solidFill>
                <a:srgbClr val="FF0000"/>
              </a:solidFill>
            </a:endParaRPr>
          </a:p>
        </p:txBody>
      </p:sp>
    </p:spTree>
    <p:extLst>
      <p:ext uri="{BB962C8B-B14F-4D97-AF65-F5344CB8AC3E}">
        <p14:creationId xmlns:p14="http://schemas.microsoft.com/office/powerpoint/2010/main" val="3088697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07AB-CF9D-987D-C999-D0A2562A0E6D}"/>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31C03DB-7C58-945B-F7BB-DE4BA13B23AF}"/>
              </a:ext>
            </a:extLst>
          </p:cNvPr>
          <p:cNvSpPr/>
          <p:nvPr/>
        </p:nvSpPr>
        <p:spPr>
          <a:xfrm>
            <a:off x="804041" y="5684456"/>
            <a:ext cx="10673256" cy="10474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rgbClr val="FF0000"/>
                </a:solidFill>
              </a:rPr>
              <a:t>金額＝￥２９７，２８４</a:t>
            </a:r>
            <a:r>
              <a:rPr kumimoji="1" lang="en-US" altLang="ja-JP" sz="3600" b="1" dirty="0">
                <a:solidFill>
                  <a:srgbClr val="FF0000"/>
                </a:solidFill>
              </a:rPr>
              <a:t>-</a:t>
            </a:r>
            <a:r>
              <a:rPr kumimoji="1" lang="ja-JP" altLang="en-US" sz="3600" b="1" dirty="0">
                <a:solidFill>
                  <a:srgbClr val="FF0000"/>
                </a:solidFill>
              </a:rPr>
              <a:t>の削減！！</a:t>
            </a:r>
          </a:p>
        </p:txBody>
      </p:sp>
      <p:graphicFrame>
        <p:nvGraphicFramePr>
          <p:cNvPr id="2" name="グラフ 1">
            <a:extLst>
              <a:ext uri="{FF2B5EF4-FFF2-40B4-BE49-F238E27FC236}">
                <a16:creationId xmlns:a16="http://schemas.microsoft.com/office/drawing/2014/main" id="{8AA1E190-5AC3-3992-AF38-7D2BBA2D76E9}"/>
              </a:ext>
            </a:extLst>
          </p:cNvPr>
          <p:cNvGraphicFramePr>
            <a:graphicFrameLocks/>
          </p:cNvGraphicFramePr>
          <p:nvPr>
            <p:extLst>
              <p:ext uri="{D42A27DB-BD31-4B8C-83A1-F6EECF244321}">
                <p14:modId xmlns:p14="http://schemas.microsoft.com/office/powerpoint/2010/main" val="1176875856"/>
              </p:ext>
            </p:extLst>
          </p:nvPr>
        </p:nvGraphicFramePr>
        <p:xfrm>
          <a:off x="1087819" y="308415"/>
          <a:ext cx="9764111" cy="53760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703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4CBE0B1A-E715-48F1-EFAD-7988D7EF1BB3}"/>
              </a:ext>
            </a:extLst>
          </p:cNvPr>
          <p:cNvSpPr/>
          <p:nvPr/>
        </p:nvSpPr>
        <p:spPr>
          <a:xfrm>
            <a:off x="948559" y="5596758"/>
            <a:ext cx="10449911" cy="113511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b="1" dirty="0">
                <a:solidFill>
                  <a:srgbClr val="FF0000"/>
                </a:solidFill>
              </a:rPr>
              <a:t>モノカラー：２９，９５１枚</a:t>
            </a:r>
            <a:endParaRPr kumimoji="1" lang="en-US" altLang="ja-JP" sz="2400" b="1" dirty="0">
              <a:solidFill>
                <a:srgbClr val="FF0000"/>
              </a:solidFill>
            </a:endParaRPr>
          </a:p>
          <a:p>
            <a:r>
              <a:rPr lang="ja-JP" altLang="en-US" sz="2400" b="1" dirty="0">
                <a:solidFill>
                  <a:srgbClr val="FF0000"/>
                </a:solidFill>
              </a:rPr>
              <a:t>フ</a:t>
            </a:r>
            <a:r>
              <a:rPr kumimoji="1" lang="ja-JP" altLang="en-US" sz="2400" b="1" dirty="0">
                <a:solidFill>
                  <a:srgbClr val="FF0000"/>
                </a:solidFill>
              </a:rPr>
              <a:t>ルカラー：１３，６４６枚</a:t>
            </a:r>
            <a:r>
              <a:rPr lang="ja-JP" altLang="en-US" sz="2400" b="1" dirty="0">
                <a:solidFill>
                  <a:srgbClr val="FF0000"/>
                </a:solidFill>
              </a:rPr>
              <a:t>　　</a:t>
            </a:r>
            <a:r>
              <a:rPr lang="ja-JP" altLang="en-US" sz="3200" b="1" dirty="0">
                <a:solidFill>
                  <a:srgbClr val="FF0000"/>
                </a:solidFill>
              </a:rPr>
              <a:t>合計：４３，５９７枚の削減！</a:t>
            </a:r>
            <a:endParaRPr kumimoji="1" lang="ja-JP" altLang="en-US" sz="2400" b="1" dirty="0">
              <a:solidFill>
                <a:srgbClr val="FF0000"/>
              </a:solidFill>
            </a:endParaRPr>
          </a:p>
        </p:txBody>
      </p:sp>
      <p:sp>
        <p:nvSpPr>
          <p:cNvPr id="3" name="正方形/長方形 2">
            <a:extLst>
              <a:ext uri="{FF2B5EF4-FFF2-40B4-BE49-F238E27FC236}">
                <a16:creationId xmlns:a16="http://schemas.microsoft.com/office/drawing/2014/main" id="{CE8B82C6-EB16-6DBE-BB2C-C1EC1C1AF406}"/>
              </a:ext>
            </a:extLst>
          </p:cNvPr>
          <p:cNvSpPr/>
          <p:nvPr/>
        </p:nvSpPr>
        <p:spPr>
          <a:xfrm>
            <a:off x="872358" y="126124"/>
            <a:ext cx="10179270" cy="795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600" b="1" dirty="0">
                <a:solidFill>
                  <a:schemeClr val="tx1"/>
                </a:solidFill>
              </a:rPr>
              <a:t>印刷枚数の比較</a:t>
            </a:r>
            <a:endParaRPr kumimoji="1" lang="ja-JP" altLang="en-US" sz="3600" b="1" dirty="0">
              <a:solidFill>
                <a:schemeClr val="tx1"/>
              </a:solidFill>
            </a:endParaRPr>
          </a:p>
        </p:txBody>
      </p:sp>
      <p:graphicFrame>
        <p:nvGraphicFramePr>
          <p:cNvPr id="9" name="グラフ 8">
            <a:extLst>
              <a:ext uri="{FF2B5EF4-FFF2-40B4-BE49-F238E27FC236}">
                <a16:creationId xmlns:a16="http://schemas.microsoft.com/office/drawing/2014/main" id="{BCC66E3C-C6AA-4F4A-2A3E-30617D28C62C}"/>
              </a:ext>
            </a:extLst>
          </p:cNvPr>
          <p:cNvGraphicFramePr>
            <a:graphicFrameLocks/>
          </p:cNvGraphicFramePr>
          <p:nvPr>
            <p:extLst>
              <p:ext uri="{D42A27DB-BD31-4B8C-83A1-F6EECF244321}">
                <p14:modId xmlns:p14="http://schemas.microsoft.com/office/powerpoint/2010/main" val="3559679032"/>
              </p:ext>
            </p:extLst>
          </p:nvPr>
        </p:nvGraphicFramePr>
        <p:xfrm>
          <a:off x="948559" y="1028700"/>
          <a:ext cx="10026868"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2860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A3F2EF9-7624-5742-77AA-6D65B4AA5B26}"/>
              </a:ext>
            </a:extLst>
          </p:cNvPr>
          <p:cNvSpPr/>
          <p:nvPr/>
        </p:nvSpPr>
        <p:spPr>
          <a:xfrm>
            <a:off x="872358" y="126124"/>
            <a:ext cx="10179270" cy="795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tx1"/>
                </a:solidFill>
              </a:rPr>
              <a:t>新コピー機の入れ替えについて</a:t>
            </a:r>
          </a:p>
        </p:txBody>
      </p:sp>
      <p:sp>
        <p:nvSpPr>
          <p:cNvPr id="4" name="正方形/長方形 3">
            <a:extLst>
              <a:ext uri="{FF2B5EF4-FFF2-40B4-BE49-F238E27FC236}">
                <a16:creationId xmlns:a16="http://schemas.microsoft.com/office/drawing/2014/main" id="{A7109210-B0FE-3531-B6F4-C54CF2A5C9B8}"/>
              </a:ext>
            </a:extLst>
          </p:cNvPr>
          <p:cNvSpPr/>
          <p:nvPr/>
        </p:nvSpPr>
        <p:spPr>
          <a:xfrm>
            <a:off x="310055" y="1072056"/>
            <a:ext cx="11571890" cy="56598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b="1" dirty="0">
                <a:solidFill>
                  <a:srgbClr val="FF0000"/>
                </a:solidFill>
              </a:rPr>
              <a:t>私書箱プリント機能・・・</a:t>
            </a:r>
            <a:endParaRPr lang="en-US" altLang="ja-JP" sz="3200" b="1" dirty="0">
              <a:solidFill>
                <a:srgbClr val="FF0000"/>
              </a:solidFill>
            </a:endParaRPr>
          </a:p>
          <a:p>
            <a:pPr algn="ctr"/>
            <a:endParaRPr lang="en-US" altLang="ja-JP" sz="3200" b="1" dirty="0">
              <a:solidFill>
                <a:schemeClr val="tx1"/>
              </a:solidFill>
            </a:endParaRPr>
          </a:p>
          <a:p>
            <a:pPr algn="ctr"/>
            <a:r>
              <a:rPr lang="ja-JP" altLang="en-US" sz="3200" b="1" dirty="0">
                <a:solidFill>
                  <a:schemeClr val="tx1"/>
                </a:solidFill>
              </a:rPr>
              <a:t>モノクロをカラーで設定し印刷をかけてしまった場合</a:t>
            </a:r>
            <a:endParaRPr lang="en-US" altLang="ja-JP" sz="3200" b="1" dirty="0">
              <a:solidFill>
                <a:schemeClr val="tx1"/>
              </a:solidFill>
            </a:endParaRPr>
          </a:p>
          <a:p>
            <a:pPr algn="ctr"/>
            <a:endParaRPr lang="en-US" altLang="ja-JP" sz="3200" b="1" dirty="0">
              <a:solidFill>
                <a:schemeClr val="tx1"/>
              </a:solidFill>
            </a:endParaRPr>
          </a:p>
          <a:p>
            <a:r>
              <a:rPr lang="ja-JP" altLang="en-US" sz="3200" b="1" dirty="0">
                <a:solidFill>
                  <a:schemeClr val="tx1"/>
                </a:solidFill>
              </a:rPr>
              <a:t>　　入替前→そのままカラーで</a:t>
            </a:r>
            <a:r>
              <a:rPr kumimoji="1" lang="ja-JP" altLang="en-US" sz="3200" b="1" dirty="0">
                <a:solidFill>
                  <a:schemeClr val="tx1"/>
                </a:solidFill>
              </a:rPr>
              <a:t>印刷され、</a:t>
            </a:r>
            <a:r>
              <a:rPr lang="ja-JP" altLang="en-US" sz="3200" b="1" dirty="0">
                <a:solidFill>
                  <a:schemeClr val="tx1"/>
                </a:solidFill>
              </a:rPr>
              <a:t>コピー</a:t>
            </a:r>
            <a:r>
              <a:rPr kumimoji="1" lang="ja-JP" altLang="en-US" sz="3200" b="1" dirty="0">
                <a:solidFill>
                  <a:schemeClr val="tx1"/>
                </a:solidFill>
              </a:rPr>
              <a:t>代の無駄</a:t>
            </a:r>
            <a:endParaRPr kumimoji="1" lang="en-US" altLang="ja-JP" sz="3200" b="1" dirty="0">
              <a:solidFill>
                <a:schemeClr val="tx1"/>
              </a:solidFill>
            </a:endParaRPr>
          </a:p>
          <a:p>
            <a:r>
              <a:rPr lang="ja-JP" altLang="en-US" sz="3200" b="1" dirty="0">
                <a:solidFill>
                  <a:schemeClr val="tx1"/>
                </a:solidFill>
              </a:rPr>
              <a:t>　　</a:t>
            </a:r>
            <a:endParaRPr lang="en-US" altLang="ja-JP" sz="3200" b="1" dirty="0">
              <a:solidFill>
                <a:schemeClr val="tx1"/>
              </a:solidFill>
            </a:endParaRPr>
          </a:p>
          <a:p>
            <a:r>
              <a:rPr lang="ja-JP" altLang="en-US" sz="3200" b="1" dirty="0">
                <a:solidFill>
                  <a:schemeClr val="tx1"/>
                </a:solidFill>
              </a:rPr>
              <a:t>　　入替後→コピー機上で印刷設定の変更が可能</a:t>
            </a:r>
            <a:endParaRPr lang="en-US" altLang="ja-JP" sz="3200" b="1" dirty="0">
              <a:solidFill>
                <a:schemeClr val="tx1"/>
              </a:solidFill>
            </a:endParaRPr>
          </a:p>
          <a:p>
            <a:r>
              <a:rPr kumimoji="1" lang="ja-JP" altLang="en-US" sz="3200" b="1" dirty="0">
                <a:solidFill>
                  <a:schemeClr val="tx1"/>
                </a:solidFill>
              </a:rPr>
              <a:t>　　　　　　印刷代の無駄を省くことができる</a:t>
            </a:r>
            <a:endParaRPr kumimoji="1" lang="en-US" altLang="ja-JP" sz="3200" b="1" dirty="0">
              <a:solidFill>
                <a:schemeClr val="tx1"/>
              </a:solidFill>
            </a:endParaRPr>
          </a:p>
          <a:p>
            <a:pPr algn="ctr"/>
            <a:endParaRPr kumimoji="1" lang="en-US" altLang="ja-JP" sz="3200" b="1" dirty="0">
              <a:solidFill>
                <a:schemeClr val="tx1"/>
              </a:solidFill>
            </a:endParaRPr>
          </a:p>
          <a:p>
            <a:pPr algn="ctr"/>
            <a:endParaRPr lang="en-US" altLang="ja-JP" sz="3200" b="1" dirty="0">
              <a:solidFill>
                <a:schemeClr val="tx1"/>
              </a:solidFill>
            </a:endParaRPr>
          </a:p>
        </p:txBody>
      </p:sp>
    </p:spTree>
    <p:extLst>
      <p:ext uri="{BB962C8B-B14F-4D97-AF65-F5344CB8AC3E}">
        <p14:creationId xmlns:p14="http://schemas.microsoft.com/office/powerpoint/2010/main" val="3246083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DC0C-C1B7-A083-122E-C08708DC597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568472D-9075-7EC8-3A32-9ED564FF8925}"/>
              </a:ext>
            </a:extLst>
          </p:cNvPr>
          <p:cNvSpPr/>
          <p:nvPr/>
        </p:nvSpPr>
        <p:spPr>
          <a:xfrm>
            <a:off x="308789" y="551790"/>
            <a:ext cx="4146331" cy="249095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b="1" dirty="0">
                <a:solidFill>
                  <a:schemeClr val="tx1"/>
                </a:solidFill>
              </a:rPr>
              <a:t>コピー機入替による印刷代単価比較</a:t>
            </a:r>
            <a:endParaRPr kumimoji="1" lang="ja-JP" altLang="en-US" sz="3200" b="1" dirty="0">
              <a:solidFill>
                <a:schemeClr val="tx1"/>
              </a:solidFill>
            </a:endParaRPr>
          </a:p>
        </p:txBody>
      </p:sp>
      <p:pic>
        <p:nvPicPr>
          <p:cNvPr id="5" name="図 4">
            <a:extLst>
              <a:ext uri="{FF2B5EF4-FFF2-40B4-BE49-F238E27FC236}">
                <a16:creationId xmlns:a16="http://schemas.microsoft.com/office/drawing/2014/main" id="{E293F302-06B1-6C49-10AE-E5E2B401C3D2}"/>
              </a:ext>
            </a:extLst>
          </p:cNvPr>
          <p:cNvPicPr>
            <a:picLocks noChangeAspect="1"/>
          </p:cNvPicPr>
          <p:nvPr/>
        </p:nvPicPr>
        <p:blipFill>
          <a:blip r:embed="rId3"/>
          <a:stretch>
            <a:fillRect/>
          </a:stretch>
        </p:blipFill>
        <p:spPr>
          <a:xfrm>
            <a:off x="4858503" y="0"/>
            <a:ext cx="7204647" cy="6858000"/>
          </a:xfrm>
          <a:prstGeom prst="rect">
            <a:avLst/>
          </a:prstGeom>
        </p:spPr>
      </p:pic>
      <p:sp>
        <p:nvSpPr>
          <p:cNvPr id="6" name="吹き出し: 四角形 5">
            <a:extLst>
              <a:ext uri="{FF2B5EF4-FFF2-40B4-BE49-F238E27FC236}">
                <a16:creationId xmlns:a16="http://schemas.microsoft.com/office/drawing/2014/main" id="{1CD1BC5B-8A2B-BA7C-6273-B5C4D96B5B7D}"/>
              </a:ext>
            </a:extLst>
          </p:cNvPr>
          <p:cNvSpPr/>
          <p:nvPr/>
        </p:nvSpPr>
        <p:spPr>
          <a:xfrm>
            <a:off x="488732" y="3815257"/>
            <a:ext cx="3563006" cy="2144111"/>
          </a:xfrm>
          <a:prstGeom prst="wedgeRectCallout">
            <a:avLst>
              <a:gd name="adj1" fmla="val 77317"/>
              <a:gd name="adj2" fmla="val 1323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月平均で</a:t>
            </a:r>
            <a:endParaRPr kumimoji="1" lang="en-US" altLang="ja-JP" sz="3200" b="1" dirty="0">
              <a:solidFill>
                <a:schemeClr val="tx1"/>
              </a:solidFill>
            </a:endParaRPr>
          </a:p>
          <a:p>
            <a:pPr algn="ctr"/>
            <a:r>
              <a:rPr lang="ja-JP" altLang="en-US" sz="3200" b="1" dirty="0">
                <a:solidFill>
                  <a:srgbClr val="FF0000"/>
                </a:solidFill>
              </a:rPr>
              <a:t>￥３１，２５３</a:t>
            </a:r>
            <a:r>
              <a:rPr lang="en-US" altLang="ja-JP" sz="3200" b="1" dirty="0">
                <a:solidFill>
                  <a:srgbClr val="FF0000"/>
                </a:solidFill>
              </a:rPr>
              <a:t>-</a:t>
            </a:r>
          </a:p>
          <a:p>
            <a:pPr algn="ctr"/>
            <a:r>
              <a:rPr kumimoji="1" lang="ja-JP" altLang="en-US" sz="3200" b="1" dirty="0">
                <a:solidFill>
                  <a:schemeClr val="tx1"/>
                </a:solidFill>
              </a:rPr>
              <a:t>の削減！！</a:t>
            </a:r>
            <a:endParaRPr kumimoji="1" lang="en-US" altLang="ja-JP" sz="3200" b="1" dirty="0">
              <a:solidFill>
                <a:schemeClr val="tx1"/>
              </a:solidFill>
            </a:endParaRPr>
          </a:p>
        </p:txBody>
      </p:sp>
      <p:sp>
        <p:nvSpPr>
          <p:cNvPr id="3" name="楕円 2">
            <a:extLst>
              <a:ext uri="{FF2B5EF4-FFF2-40B4-BE49-F238E27FC236}">
                <a16:creationId xmlns:a16="http://schemas.microsoft.com/office/drawing/2014/main" id="{3EAE5E75-AD83-4E23-28CB-F2A80633103D}"/>
              </a:ext>
            </a:extLst>
          </p:cNvPr>
          <p:cNvSpPr/>
          <p:nvPr/>
        </p:nvSpPr>
        <p:spPr>
          <a:xfrm>
            <a:off x="6574220" y="5659821"/>
            <a:ext cx="2506717" cy="914400"/>
          </a:xfrm>
          <a:prstGeom prst="ellipse">
            <a:avLst/>
          </a:prstGeom>
          <a:solidFill>
            <a:srgbClr val="FFCC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新コピー機</a:t>
            </a:r>
          </a:p>
        </p:txBody>
      </p:sp>
      <p:sp>
        <p:nvSpPr>
          <p:cNvPr id="7" name="楕円 6">
            <a:extLst>
              <a:ext uri="{FF2B5EF4-FFF2-40B4-BE49-F238E27FC236}">
                <a16:creationId xmlns:a16="http://schemas.microsoft.com/office/drawing/2014/main" id="{B7444B96-BB18-581C-7089-5D18BAC81115}"/>
              </a:ext>
            </a:extLst>
          </p:cNvPr>
          <p:cNvSpPr/>
          <p:nvPr/>
        </p:nvSpPr>
        <p:spPr>
          <a:xfrm>
            <a:off x="9318685" y="5659821"/>
            <a:ext cx="2506717" cy="914400"/>
          </a:xfrm>
          <a:prstGeom prst="ellipse">
            <a:avLst/>
          </a:prstGeom>
          <a:solidFill>
            <a:srgbClr val="66CCFF"/>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前</a:t>
            </a:r>
            <a:r>
              <a:rPr kumimoji="1" lang="ja-JP" altLang="en-US" sz="2400" b="1" dirty="0">
                <a:solidFill>
                  <a:schemeClr val="tx1"/>
                </a:solidFill>
              </a:rPr>
              <a:t>コピー機</a:t>
            </a:r>
          </a:p>
        </p:txBody>
      </p:sp>
    </p:spTree>
    <p:extLst>
      <p:ext uri="{BB962C8B-B14F-4D97-AF65-F5344CB8AC3E}">
        <p14:creationId xmlns:p14="http://schemas.microsoft.com/office/powerpoint/2010/main" val="2781236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E5C2BD3-E2A4-1EF4-A517-08530557B052}"/>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273119" y="1743297"/>
            <a:ext cx="2097030" cy="4865615"/>
          </a:xfrm>
          <a:prstGeom prst="rect">
            <a:avLst/>
          </a:prstGeom>
          <a:effectLst>
            <a:outerShdw blurRad="279400" dist="203200" dir="12420000" algn="ctr" rotWithShape="0">
              <a:schemeClr val="bg1">
                <a:lumMod val="85000"/>
              </a:schemeClr>
            </a:outerShdw>
          </a:effectLst>
        </p:spPr>
      </p:pic>
      <p:sp>
        <p:nvSpPr>
          <p:cNvPr id="3" name="テキスト ボックス 2">
            <a:extLst>
              <a:ext uri="{FF2B5EF4-FFF2-40B4-BE49-F238E27FC236}">
                <a16:creationId xmlns:a16="http://schemas.microsoft.com/office/drawing/2014/main" id="{898783F6-6455-3280-F563-6BF2CF4D349E}"/>
              </a:ext>
            </a:extLst>
          </p:cNvPr>
          <p:cNvSpPr txBox="1"/>
          <p:nvPr/>
        </p:nvSpPr>
        <p:spPr>
          <a:xfrm>
            <a:off x="451269" y="348913"/>
            <a:ext cx="11740731" cy="1323439"/>
          </a:xfrm>
          <a:prstGeom prst="rect">
            <a:avLst/>
          </a:prstGeom>
          <a:noFill/>
        </p:spPr>
        <p:txBody>
          <a:bodyPr wrap="square" rtlCol="0">
            <a:spAutoFit/>
          </a:bodyPr>
          <a:lstStyle/>
          <a:p>
            <a:r>
              <a:rPr lang="ja-JP" altLang="en-US" sz="4000" b="1" dirty="0"/>
              <a:t>ご　清　聴　</a:t>
            </a:r>
            <a:endParaRPr lang="en-US" altLang="ja-JP" sz="4000" b="1" dirty="0"/>
          </a:p>
          <a:p>
            <a:r>
              <a:rPr lang="ja-JP" altLang="en-US" sz="4000" b="1" dirty="0"/>
              <a:t>あ　り　が　と　う　ご　ざ　い　ま　し　た　</a:t>
            </a:r>
            <a:endParaRPr kumimoji="1" lang="ja-JP" altLang="en-US" sz="4000" b="1" dirty="0"/>
          </a:p>
        </p:txBody>
      </p:sp>
    </p:spTree>
    <p:extLst>
      <p:ext uri="{BB962C8B-B14F-4D97-AF65-F5344CB8AC3E}">
        <p14:creationId xmlns:p14="http://schemas.microsoft.com/office/powerpoint/2010/main" val="4148650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BDC3B1-1F4D-51E9-53FF-AF7AE7FE7E48}"/>
              </a:ext>
            </a:extLst>
          </p:cNvPr>
          <p:cNvSpPr/>
          <p:nvPr/>
        </p:nvSpPr>
        <p:spPr>
          <a:xfrm>
            <a:off x="177282" y="205273"/>
            <a:ext cx="11840547" cy="6484773"/>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BDA4B6DA-C0B7-0E44-A3F5-05620B6826EA}"/>
              </a:ext>
            </a:extLst>
          </p:cNvPr>
          <p:cNvCxnSpPr>
            <a:cxnSpLocks/>
          </p:cNvCxnSpPr>
          <p:nvPr/>
        </p:nvCxnSpPr>
        <p:spPr>
          <a:xfrm>
            <a:off x="0" y="654669"/>
            <a:ext cx="1199626" cy="0"/>
          </a:xfrm>
          <a:prstGeom prst="line">
            <a:avLst/>
          </a:prstGeom>
          <a:ln w="57150"/>
        </p:spPr>
        <p:style>
          <a:lnRef idx="2">
            <a:schemeClr val="accent6"/>
          </a:lnRef>
          <a:fillRef idx="0">
            <a:schemeClr val="accent6"/>
          </a:fillRef>
          <a:effectRef idx="1">
            <a:schemeClr val="accent6"/>
          </a:effectRef>
          <a:fontRef idx="minor">
            <a:schemeClr val="tx1"/>
          </a:fontRef>
        </p:style>
      </p:cxnSp>
      <p:sp>
        <p:nvSpPr>
          <p:cNvPr id="12" name="テキスト ボックス 11">
            <a:extLst>
              <a:ext uri="{FF2B5EF4-FFF2-40B4-BE49-F238E27FC236}">
                <a16:creationId xmlns:a16="http://schemas.microsoft.com/office/drawing/2014/main" id="{7270B7FA-9DDC-414D-13CD-BB1EE278D9FC}"/>
              </a:ext>
            </a:extLst>
          </p:cNvPr>
          <p:cNvSpPr txBox="1"/>
          <p:nvPr/>
        </p:nvSpPr>
        <p:spPr>
          <a:xfrm>
            <a:off x="1199626" y="350870"/>
            <a:ext cx="10372264" cy="769441"/>
          </a:xfrm>
          <a:prstGeom prst="rect">
            <a:avLst/>
          </a:prstGeom>
          <a:noFill/>
        </p:spPr>
        <p:txBody>
          <a:bodyPr wrap="square" rtlCol="0">
            <a:spAutoFit/>
          </a:bodyPr>
          <a:lstStyle/>
          <a:p>
            <a:r>
              <a:rPr kumimoji="1" lang="ja-JP" altLang="en-US" sz="4400" b="1" dirty="0"/>
              <a:t>〇　受付・</a:t>
            </a:r>
            <a:r>
              <a:rPr lang="ja-JP" altLang="en-US" sz="4400" b="1" dirty="0"/>
              <a:t>案内看板について　</a:t>
            </a:r>
            <a:endParaRPr kumimoji="1" lang="ja-JP" altLang="en-US" sz="4400" b="1" dirty="0"/>
          </a:p>
        </p:txBody>
      </p:sp>
      <p:sp>
        <p:nvSpPr>
          <p:cNvPr id="3" name="コンテンツ プレースホルダー 2">
            <a:extLst>
              <a:ext uri="{FF2B5EF4-FFF2-40B4-BE49-F238E27FC236}">
                <a16:creationId xmlns:a16="http://schemas.microsoft.com/office/drawing/2014/main" id="{3E67AD39-F300-0D0A-710A-249C93FD5D46}"/>
              </a:ext>
            </a:extLst>
          </p:cNvPr>
          <p:cNvSpPr txBox="1">
            <a:spLocks/>
          </p:cNvSpPr>
          <p:nvPr/>
        </p:nvSpPr>
        <p:spPr>
          <a:xfrm>
            <a:off x="134650" y="934823"/>
            <a:ext cx="12502215" cy="63196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　</a:t>
            </a:r>
            <a:endParaRPr lang="en-US" altLang="ja-JP" sz="2400" dirty="0"/>
          </a:p>
          <a:p>
            <a:pPr marL="0" indent="0">
              <a:buNone/>
            </a:pPr>
            <a:r>
              <a:rPr kumimoji="1" lang="ja-JP" altLang="en-US" sz="4400" b="1" dirty="0"/>
              <a:t>◇選　定　理　由</a:t>
            </a:r>
            <a:endParaRPr kumimoji="1" lang="en-US" altLang="ja-JP" sz="4400" b="1" dirty="0"/>
          </a:p>
          <a:p>
            <a:pPr marL="0" indent="0">
              <a:buFont typeface="Arial" panose="020B0604020202020204" pitchFamily="34" charset="0"/>
              <a:buNone/>
            </a:pPr>
            <a:endParaRPr lang="en-US" altLang="ja-JP" sz="3600" b="1" dirty="0"/>
          </a:p>
          <a:p>
            <a:pPr marL="0" indent="0">
              <a:buFont typeface="Arial" panose="020B0604020202020204" pitchFamily="34" charset="0"/>
              <a:buNone/>
            </a:pPr>
            <a:r>
              <a:rPr lang="ja-JP" altLang="en-US" sz="3600" dirty="0"/>
              <a:t>（初めて来る乗務員）　</a:t>
            </a:r>
            <a:endParaRPr lang="en-US" altLang="ja-JP" sz="3600" dirty="0"/>
          </a:p>
          <a:p>
            <a:pPr marL="0" indent="0">
              <a:buFont typeface="Arial" panose="020B0604020202020204" pitchFamily="34" charset="0"/>
              <a:buNone/>
            </a:pPr>
            <a:r>
              <a:rPr lang="ja-JP" altLang="en-US" sz="3000" dirty="0"/>
              <a:t>　・</a:t>
            </a:r>
            <a:r>
              <a:rPr lang="en-US" altLang="ja-JP" sz="3400" dirty="0"/>
              <a:t>1</a:t>
            </a:r>
            <a:r>
              <a:rPr lang="ja-JP" altLang="en-US" sz="3400" dirty="0"/>
              <a:t>日に複数人、停め方がわからない乗務員さんがいる</a:t>
            </a:r>
            <a:endParaRPr lang="en-US" altLang="ja-JP" sz="3400" dirty="0"/>
          </a:p>
          <a:p>
            <a:pPr marL="0" indent="0">
              <a:buFont typeface="Arial" panose="020B0604020202020204" pitchFamily="34" charset="0"/>
              <a:buNone/>
            </a:pPr>
            <a:r>
              <a:rPr lang="ja-JP" altLang="en-US" sz="3400" dirty="0"/>
              <a:t>　・本社受付時、出口からの進入があり、事故のもととなる</a:t>
            </a:r>
            <a:endParaRPr lang="en-US" altLang="ja-JP" sz="3400" dirty="0"/>
          </a:p>
          <a:p>
            <a:pPr marL="0" indent="0">
              <a:buFont typeface="Arial" panose="020B0604020202020204" pitchFamily="34" charset="0"/>
              <a:buNone/>
            </a:pPr>
            <a:r>
              <a:rPr lang="ja-JP" altLang="en-US" sz="3600" dirty="0"/>
              <a:t>　・</a:t>
            </a:r>
            <a:r>
              <a:rPr lang="ja-JP" altLang="en-US" sz="3400" dirty="0"/>
              <a:t>停車位置により受付順番のトラブルが起こる　　</a:t>
            </a:r>
            <a:endParaRPr lang="en-US" altLang="ja-JP" sz="3400" dirty="0"/>
          </a:p>
          <a:p>
            <a:pPr marL="0" indent="0" algn="ctr">
              <a:buFont typeface="Arial" panose="020B0604020202020204" pitchFamily="34" charset="0"/>
              <a:buNone/>
            </a:pPr>
            <a:r>
              <a:rPr lang="ja-JP" altLang="en-US" sz="3400" dirty="0"/>
              <a:t>↓　　　　　　　　</a:t>
            </a:r>
            <a:endParaRPr lang="en-US" altLang="ja-JP" sz="3400" dirty="0"/>
          </a:p>
          <a:p>
            <a:pPr marL="0" indent="0">
              <a:buFont typeface="Arial" panose="020B0604020202020204" pitchFamily="34" charset="0"/>
              <a:buNone/>
            </a:pPr>
            <a:endParaRPr lang="en-US" altLang="ja-JP" sz="3600" b="1" dirty="0"/>
          </a:p>
        </p:txBody>
      </p:sp>
      <p:sp>
        <p:nvSpPr>
          <p:cNvPr id="5" name="テキスト ボックス 4">
            <a:extLst>
              <a:ext uri="{FF2B5EF4-FFF2-40B4-BE49-F238E27FC236}">
                <a16:creationId xmlns:a16="http://schemas.microsoft.com/office/drawing/2014/main" id="{C01DB803-93A3-3B0E-FD42-2F610D05092B}"/>
              </a:ext>
            </a:extLst>
          </p:cNvPr>
          <p:cNvSpPr txBox="1"/>
          <p:nvPr/>
        </p:nvSpPr>
        <p:spPr>
          <a:xfrm>
            <a:off x="363398" y="5722127"/>
            <a:ext cx="11465204" cy="738664"/>
          </a:xfrm>
          <a:prstGeom prst="rect">
            <a:avLst/>
          </a:prstGeom>
          <a:solidFill>
            <a:srgbClr val="FF0000"/>
          </a:solidFill>
          <a:ln w="57150">
            <a:solidFill>
              <a:srgbClr val="FF0000"/>
            </a:solidFill>
          </a:ln>
        </p:spPr>
        <p:txBody>
          <a:bodyPr wrap="square" rtlCol="0">
            <a:spAutoFit/>
          </a:bodyPr>
          <a:lstStyle/>
          <a:p>
            <a:pPr algn="ctr"/>
            <a:r>
              <a:rPr kumimoji="1" lang="ja-JP" altLang="en-US" sz="4200" b="1" dirty="0">
                <a:solidFill>
                  <a:schemeClr val="bg1"/>
                </a:solidFill>
              </a:rPr>
              <a:t>入口・出口・</a:t>
            </a:r>
            <a:r>
              <a:rPr kumimoji="1" lang="en-US" altLang="ja-JP" sz="4200" b="1" dirty="0">
                <a:solidFill>
                  <a:schemeClr val="bg1"/>
                </a:solidFill>
              </a:rPr>
              <a:t>U</a:t>
            </a:r>
            <a:r>
              <a:rPr kumimoji="1" lang="ja-JP" altLang="en-US" sz="4200" b="1" dirty="0">
                <a:solidFill>
                  <a:schemeClr val="bg1"/>
                </a:solidFill>
              </a:rPr>
              <a:t>ターン駐車・受付の表示が必要</a:t>
            </a:r>
          </a:p>
        </p:txBody>
      </p:sp>
    </p:spTree>
    <p:extLst>
      <p:ext uri="{BB962C8B-B14F-4D97-AF65-F5344CB8AC3E}">
        <p14:creationId xmlns:p14="http://schemas.microsoft.com/office/powerpoint/2010/main" val="3615600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3149C02A-4D8E-B658-C35B-B6C0147CAE33}"/>
              </a:ext>
            </a:extLst>
          </p:cNvPr>
          <p:cNvSpPr txBox="1"/>
          <p:nvPr/>
        </p:nvSpPr>
        <p:spPr>
          <a:xfrm>
            <a:off x="0" y="171640"/>
            <a:ext cx="9790386" cy="646331"/>
          </a:xfrm>
          <a:prstGeom prst="rect">
            <a:avLst/>
          </a:prstGeom>
          <a:noFill/>
        </p:spPr>
        <p:txBody>
          <a:bodyPr wrap="square" rtlCol="0">
            <a:spAutoFit/>
          </a:bodyPr>
          <a:lstStyle/>
          <a:p>
            <a:r>
              <a:rPr lang="ja-JP" altLang="en-US" sz="3600" b="1" dirty="0"/>
              <a:t>〇　本社入退場案内看板の案→完成まで</a:t>
            </a:r>
            <a:endParaRPr kumimoji="1" lang="ja-JP" altLang="en-US" sz="3600" b="1" dirty="0"/>
          </a:p>
        </p:txBody>
      </p:sp>
      <p:pic>
        <p:nvPicPr>
          <p:cNvPr id="4" name="図 3">
            <a:extLst>
              <a:ext uri="{FF2B5EF4-FFF2-40B4-BE49-F238E27FC236}">
                <a16:creationId xmlns:a16="http://schemas.microsoft.com/office/drawing/2014/main" id="{148CC533-EF98-7AC2-8EB0-AE5C31BEA367}"/>
              </a:ext>
            </a:extLst>
          </p:cNvPr>
          <p:cNvPicPr>
            <a:picLocks noChangeAspect="1"/>
          </p:cNvPicPr>
          <p:nvPr/>
        </p:nvPicPr>
        <p:blipFill>
          <a:blip r:embed="rId3"/>
          <a:stretch>
            <a:fillRect/>
          </a:stretch>
        </p:blipFill>
        <p:spPr>
          <a:xfrm>
            <a:off x="211361" y="1655490"/>
            <a:ext cx="2534082" cy="4288446"/>
          </a:xfrm>
          <a:prstGeom prst="rect">
            <a:avLst/>
          </a:prstGeom>
        </p:spPr>
      </p:pic>
      <p:pic>
        <p:nvPicPr>
          <p:cNvPr id="6" name="図 5" descr="ダイアグラム&#10;&#10;AI 生成コンテンツは誤りを含む可能性があります。">
            <a:extLst>
              <a:ext uri="{FF2B5EF4-FFF2-40B4-BE49-F238E27FC236}">
                <a16:creationId xmlns:a16="http://schemas.microsoft.com/office/drawing/2014/main" id="{2634486E-65F5-6535-02A0-AD02B5D5F018}"/>
              </a:ext>
            </a:extLst>
          </p:cNvPr>
          <p:cNvPicPr>
            <a:picLocks noChangeAspect="1"/>
          </p:cNvPicPr>
          <p:nvPr/>
        </p:nvPicPr>
        <p:blipFill>
          <a:blip r:embed="rId4"/>
          <a:stretch>
            <a:fillRect/>
          </a:stretch>
        </p:blipFill>
        <p:spPr>
          <a:xfrm>
            <a:off x="2921687" y="1655490"/>
            <a:ext cx="2546314" cy="4383710"/>
          </a:xfrm>
          <a:prstGeom prst="rect">
            <a:avLst/>
          </a:prstGeom>
        </p:spPr>
      </p:pic>
      <p:pic>
        <p:nvPicPr>
          <p:cNvPr id="8" name="図 7" descr="ダイアグラム&#10;&#10;AI 生成コンテンツは誤りを含む可能性があります。">
            <a:extLst>
              <a:ext uri="{FF2B5EF4-FFF2-40B4-BE49-F238E27FC236}">
                <a16:creationId xmlns:a16="http://schemas.microsoft.com/office/drawing/2014/main" id="{D2FBF30B-3ED3-1EA8-3CEB-8AEA369F6F54}"/>
              </a:ext>
            </a:extLst>
          </p:cNvPr>
          <p:cNvPicPr>
            <a:picLocks noChangeAspect="1"/>
          </p:cNvPicPr>
          <p:nvPr/>
        </p:nvPicPr>
        <p:blipFill>
          <a:blip r:embed="rId5"/>
          <a:stretch>
            <a:fillRect/>
          </a:stretch>
        </p:blipFill>
        <p:spPr>
          <a:xfrm>
            <a:off x="5644245" y="1694902"/>
            <a:ext cx="2511198" cy="4383712"/>
          </a:xfrm>
          <a:prstGeom prst="rect">
            <a:avLst/>
          </a:prstGeom>
        </p:spPr>
      </p:pic>
      <p:pic>
        <p:nvPicPr>
          <p:cNvPr id="10" name="図 9" descr="ダイアグラム&#10;&#10;AI 生成コンテンツは誤りを含む可能性があります。">
            <a:extLst>
              <a:ext uri="{FF2B5EF4-FFF2-40B4-BE49-F238E27FC236}">
                <a16:creationId xmlns:a16="http://schemas.microsoft.com/office/drawing/2014/main" id="{A3AC7C71-7A76-4BE9-94E0-8293A4E17257}"/>
              </a:ext>
            </a:extLst>
          </p:cNvPr>
          <p:cNvPicPr>
            <a:picLocks noChangeAspect="1"/>
          </p:cNvPicPr>
          <p:nvPr/>
        </p:nvPicPr>
        <p:blipFill>
          <a:blip r:embed="rId6"/>
          <a:stretch>
            <a:fillRect/>
          </a:stretch>
        </p:blipFill>
        <p:spPr>
          <a:xfrm>
            <a:off x="8591423" y="484724"/>
            <a:ext cx="3086530" cy="6201636"/>
          </a:xfrm>
          <a:prstGeom prst="rect">
            <a:avLst/>
          </a:prstGeom>
        </p:spPr>
      </p:pic>
      <p:sp>
        <p:nvSpPr>
          <p:cNvPr id="13" name="矢印: 右 12">
            <a:extLst>
              <a:ext uri="{FF2B5EF4-FFF2-40B4-BE49-F238E27FC236}">
                <a16:creationId xmlns:a16="http://schemas.microsoft.com/office/drawing/2014/main" id="{AFA340AF-F3D7-D46D-6DBF-8395D33BBD87}"/>
              </a:ext>
            </a:extLst>
          </p:cNvPr>
          <p:cNvSpPr/>
          <p:nvPr/>
        </p:nvSpPr>
        <p:spPr>
          <a:xfrm>
            <a:off x="4215567" y="956947"/>
            <a:ext cx="1876097" cy="63073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0BD0F1E2-08A6-3CCF-B6D9-2497AA025270}"/>
              </a:ext>
            </a:extLst>
          </p:cNvPr>
          <p:cNvSpPr/>
          <p:nvPr/>
        </p:nvSpPr>
        <p:spPr>
          <a:xfrm>
            <a:off x="1609053" y="941071"/>
            <a:ext cx="1876097" cy="63073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F40A976F-7BC3-6A4D-08AB-2BF26A209E4F}"/>
              </a:ext>
            </a:extLst>
          </p:cNvPr>
          <p:cNvSpPr/>
          <p:nvPr/>
        </p:nvSpPr>
        <p:spPr>
          <a:xfrm>
            <a:off x="6715326" y="956947"/>
            <a:ext cx="1876097" cy="630731"/>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7244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24C0C-276B-2FA7-BE79-002E94220572}"/>
            </a:ext>
          </a:extLst>
        </p:cNvPr>
        <p:cNvGrpSpPr/>
        <p:nvPr/>
      </p:nvGrpSpPr>
      <p:grpSpPr>
        <a:xfrm>
          <a:off x="0" y="0"/>
          <a:ext cx="0" cy="0"/>
          <a:chOff x="0" y="0"/>
          <a:chExt cx="0" cy="0"/>
        </a:xfrm>
      </p:grpSpPr>
      <p:pic>
        <p:nvPicPr>
          <p:cNvPr id="4" name="図 3" descr="建物の前の道路&#10;&#10;AI 生成コンテンツは誤りを含む可能性があります。">
            <a:extLst>
              <a:ext uri="{FF2B5EF4-FFF2-40B4-BE49-F238E27FC236}">
                <a16:creationId xmlns:a16="http://schemas.microsoft.com/office/drawing/2014/main" id="{11FE0643-61CB-B153-36F1-AB38D0569FD8}"/>
              </a:ext>
            </a:extLst>
          </p:cNvPr>
          <p:cNvPicPr>
            <a:picLocks noChangeAspect="1"/>
          </p:cNvPicPr>
          <p:nvPr/>
        </p:nvPicPr>
        <p:blipFill>
          <a:blip r:embed="rId3"/>
          <a:srcRect l="14280" t="15929" r="7890"/>
          <a:stretch>
            <a:fillRect/>
          </a:stretch>
        </p:blipFill>
        <p:spPr>
          <a:xfrm>
            <a:off x="6479628" y="787193"/>
            <a:ext cx="4540470" cy="5758894"/>
          </a:xfrm>
          <a:prstGeom prst="rect">
            <a:avLst/>
          </a:prstGeom>
        </p:spPr>
      </p:pic>
      <p:sp>
        <p:nvSpPr>
          <p:cNvPr id="29" name="テキスト ボックス 28">
            <a:extLst>
              <a:ext uri="{FF2B5EF4-FFF2-40B4-BE49-F238E27FC236}">
                <a16:creationId xmlns:a16="http://schemas.microsoft.com/office/drawing/2014/main" id="{B406C47C-20C3-F2F9-5E48-799FF20179C9}"/>
              </a:ext>
            </a:extLst>
          </p:cNvPr>
          <p:cNvSpPr txBox="1"/>
          <p:nvPr/>
        </p:nvSpPr>
        <p:spPr>
          <a:xfrm>
            <a:off x="0" y="171640"/>
            <a:ext cx="11968820" cy="615553"/>
          </a:xfrm>
          <a:prstGeom prst="rect">
            <a:avLst/>
          </a:prstGeom>
          <a:noFill/>
        </p:spPr>
        <p:txBody>
          <a:bodyPr wrap="square" rtlCol="0">
            <a:spAutoFit/>
          </a:bodyPr>
          <a:lstStyle/>
          <a:p>
            <a:r>
              <a:rPr lang="ja-JP" altLang="en-US" sz="3400" b="1" dirty="0"/>
              <a:t>〇　本社入退場案内　出口進入禁止・一時停止の看板設置後</a:t>
            </a:r>
            <a:endParaRPr kumimoji="1" lang="ja-JP" altLang="en-US" sz="3400" b="1" dirty="0"/>
          </a:p>
        </p:txBody>
      </p:sp>
      <p:pic>
        <p:nvPicPr>
          <p:cNvPr id="3" name="図 2">
            <a:extLst>
              <a:ext uri="{FF2B5EF4-FFF2-40B4-BE49-F238E27FC236}">
                <a16:creationId xmlns:a16="http://schemas.microsoft.com/office/drawing/2014/main" id="{7A551069-3517-B2C1-3365-8E1512ED51C7}"/>
              </a:ext>
            </a:extLst>
          </p:cNvPr>
          <p:cNvPicPr>
            <a:picLocks noChangeAspect="1"/>
          </p:cNvPicPr>
          <p:nvPr/>
        </p:nvPicPr>
        <p:blipFill>
          <a:blip r:embed="rId4"/>
          <a:srcRect t="14212" b="20361"/>
          <a:stretch>
            <a:fillRect/>
          </a:stretch>
        </p:blipFill>
        <p:spPr>
          <a:xfrm>
            <a:off x="223180" y="817971"/>
            <a:ext cx="5912402" cy="5616192"/>
          </a:xfrm>
          <a:prstGeom prst="rect">
            <a:avLst/>
          </a:prstGeom>
        </p:spPr>
      </p:pic>
      <p:pic>
        <p:nvPicPr>
          <p:cNvPr id="6" name="図 5" descr="屋外, 道路, ストリート, 記号 が含まれている画像&#10;&#10;AI 生成コンテンツは誤りを含む可能性があります。">
            <a:extLst>
              <a:ext uri="{FF2B5EF4-FFF2-40B4-BE49-F238E27FC236}">
                <a16:creationId xmlns:a16="http://schemas.microsoft.com/office/drawing/2014/main" id="{1E17F261-8B41-BABF-1A14-829FB645CD11}"/>
              </a:ext>
            </a:extLst>
          </p:cNvPr>
          <p:cNvPicPr>
            <a:picLocks noChangeAspect="1"/>
          </p:cNvPicPr>
          <p:nvPr/>
        </p:nvPicPr>
        <p:blipFill>
          <a:blip r:embed="rId5"/>
          <a:stretch>
            <a:fillRect/>
          </a:stretch>
        </p:blipFill>
        <p:spPr>
          <a:xfrm>
            <a:off x="9183068" y="3215113"/>
            <a:ext cx="2785752" cy="3330974"/>
          </a:xfrm>
          <a:prstGeom prst="rect">
            <a:avLst/>
          </a:prstGeom>
        </p:spPr>
      </p:pic>
    </p:spTree>
    <p:extLst>
      <p:ext uri="{BB962C8B-B14F-4D97-AF65-F5344CB8AC3E}">
        <p14:creationId xmlns:p14="http://schemas.microsoft.com/office/powerpoint/2010/main" val="417613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3DA6E-6FE9-2D24-03BF-469BC4E7DF7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854F653-6318-5183-D7AF-85C02532E162}"/>
              </a:ext>
            </a:extLst>
          </p:cNvPr>
          <p:cNvSpPr/>
          <p:nvPr/>
        </p:nvSpPr>
        <p:spPr>
          <a:xfrm>
            <a:off x="1765738" y="141890"/>
            <a:ext cx="8198069" cy="8198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b="1" dirty="0"/>
              <a:t>誤った入退場等の集計</a:t>
            </a:r>
          </a:p>
        </p:txBody>
      </p:sp>
      <p:pic>
        <p:nvPicPr>
          <p:cNvPr id="5" name="図 4" descr="カレンダー&#10;&#10;AI 生成コンテンツは誤りを含む可能性があります。">
            <a:extLst>
              <a:ext uri="{FF2B5EF4-FFF2-40B4-BE49-F238E27FC236}">
                <a16:creationId xmlns:a16="http://schemas.microsoft.com/office/drawing/2014/main" id="{D6035B7C-5073-4DE8-FAAE-A8B58FA49D81}"/>
              </a:ext>
            </a:extLst>
          </p:cNvPr>
          <p:cNvPicPr>
            <a:picLocks noChangeAspect="1"/>
          </p:cNvPicPr>
          <p:nvPr/>
        </p:nvPicPr>
        <p:blipFill>
          <a:blip r:embed="rId3"/>
          <a:stretch>
            <a:fillRect/>
          </a:stretch>
        </p:blipFill>
        <p:spPr>
          <a:xfrm>
            <a:off x="283779" y="1149115"/>
            <a:ext cx="7104996" cy="3686626"/>
          </a:xfrm>
          <a:prstGeom prst="rect">
            <a:avLst/>
          </a:prstGeom>
        </p:spPr>
      </p:pic>
      <p:pic>
        <p:nvPicPr>
          <p:cNvPr id="7" name="図 6" descr="カレンダー&#10;&#10;AI 生成コンテンツは誤りを含む可能性があります。">
            <a:extLst>
              <a:ext uri="{FF2B5EF4-FFF2-40B4-BE49-F238E27FC236}">
                <a16:creationId xmlns:a16="http://schemas.microsoft.com/office/drawing/2014/main" id="{BF16F61E-F2D6-33E3-B020-8A6061CAF03F}"/>
              </a:ext>
            </a:extLst>
          </p:cNvPr>
          <p:cNvPicPr>
            <a:picLocks noChangeAspect="1"/>
          </p:cNvPicPr>
          <p:nvPr/>
        </p:nvPicPr>
        <p:blipFill>
          <a:blip r:embed="rId4"/>
          <a:stretch>
            <a:fillRect/>
          </a:stretch>
        </p:blipFill>
        <p:spPr>
          <a:xfrm>
            <a:off x="5260427" y="3411465"/>
            <a:ext cx="6789684" cy="3223386"/>
          </a:xfrm>
          <a:prstGeom prst="rect">
            <a:avLst/>
          </a:prstGeom>
        </p:spPr>
      </p:pic>
    </p:spTree>
    <p:extLst>
      <p:ext uri="{BB962C8B-B14F-4D97-AF65-F5344CB8AC3E}">
        <p14:creationId xmlns:p14="http://schemas.microsoft.com/office/powerpoint/2010/main" val="3607287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A1552885-3F9D-1D0C-1FEE-E4B6773643B9}"/>
              </a:ext>
            </a:extLst>
          </p:cNvPr>
          <p:cNvGraphicFramePr>
            <a:graphicFrameLocks/>
          </p:cNvGraphicFramePr>
          <p:nvPr>
            <p:extLst>
              <p:ext uri="{D42A27DB-BD31-4B8C-83A1-F6EECF244321}">
                <p14:modId xmlns:p14="http://schemas.microsoft.com/office/powerpoint/2010/main" val="486451372"/>
              </p:ext>
            </p:extLst>
          </p:nvPr>
        </p:nvGraphicFramePr>
        <p:xfrm>
          <a:off x="1118776" y="266494"/>
          <a:ext cx="9954447" cy="6325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1207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C542C-A469-F0B4-9944-0BBD6C25C70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D0552B6-E126-8871-4A25-0777C9A49D50}"/>
              </a:ext>
            </a:extLst>
          </p:cNvPr>
          <p:cNvSpPr/>
          <p:nvPr/>
        </p:nvSpPr>
        <p:spPr>
          <a:xfrm>
            <a:off x="1828801" y="218089"/>
            <a:ext cx="7993117" cy="10247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0000"/>
                </a:solidFill>
              </a:rPr>
              <a:t>★　追加看板の設置</a:t>
            </a:r>
            <a:endParaRPr lang="en-US" altLang="ja-JP" sz="4000" b="1" dirty="0">
              <a:solidFill>
                <a:srgbClr val="FF0000"/>
              </a:solidFill>
            </a:endParaRPr>
          </a:p>
        </p:txBody>
      </p:sp>
      <p:sp>
        <p:nvSpPr>
          <p:cNvPr id="3" name="正方形/長方形 2">
            <a:extLst>
              <a:ext uri="{FF2B5EF4-FFF2-40B4-BE49-F238E27FC236}">
                <a16:creationId xmlns:a16="http://schemas.microsoft.com/office/drawing/2014/main" id="{67186631-A576-7D42-402A-45CFA7C667E8}"/>
              </a:ext>
            </a:extLst>
          </p:cNvPr>
          <p:cNvSpPr/>
          <p:nvPr/>
        </p:nvSpPr>
        <p:spPr>
          <a:xfrm>
            <a:off x="491359" y="1489841"/>
            <a:ext cx="11209282" cy="45641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b="1" dirty="0"/>
              <a:t>　　①　本社事務所　来客者専用駐車場案内</a:t>
            </a:r>
            <a:endParaRPr kumimoji="1" lang="en-US" altLang="ja-JP" sz="4000" b="1" dirty="0"/>
          </a:p>
          <a:p>
            <a:r>
              <a:rPr lang="ja-JP" altLang="en-US" sz="4000" b="1" dirty="0"/>
              <a:t>　　　　</a:t>
            </a:r>
            <a:r>
              <a:rPr lang="en-US" altLang="ja-JP" sz="3200" b="1" dirty="0"/>
              <a:t>※</a:t>
            </a:r>
            <a:r>
              <a:rPr lang="ja-JP" altLang="en-US" sz="3200" b="1" dirty="0"/>
              <a:t>トラック同様に停車してしまう恐れがある</a:t>
            </a:r>
            <a:endParaRPr kumimoji="1" lang="en-US" altLang="ja-JP" sz="4000" b="1" dirty="0"/>
          </a:p>
          <a:p>
            <a:r>
              <a:rPr lang="ja-JP" altLang="en-US" sz="4000" b="1" dirty="0"/>
              <a:t>　　　</a:t>
            </a:r>
            <a:endParaRPr lang="en-US" altLang="ja-JP" sz="4000" b="1" dirty="0"/>
          </a:p>
          <a:p>
            <a:r>
              <a:rPr lang="ja-JP" altLang="en-US" sz="4000" b="1" dirty="0"/>
              <a:t>　　②　下江留倉庫　出入口看板</a:t>
            </a:r>
            <a:endParaRPr lang="en-US" altLang="ja-JP" sz="4000" b="1" dirty="0"/>
          </a:p>
          <a:p>
            <a:r>
              <a:rPr kumimoji="1" lang="ja-JP" altLang="en-US" sz="4000" b="1" dirty="0"/>
              <a:t>　　　　</a:t>
            </a:r>
            <a:r>
              <a:rPr kumimoji="1" lang="en-US" altLang="ja-JP" sz="3200" b="1" dirty="0"/>
              <a:t>※</a:t>
            </a:r>
            <a:r>
              <a:rPr kumimoji="1" lang="ja-JP" altLang="en-US" sz="3200" b="1" dirty="0"/>
              <a:t>出口からの進入があり、事故の危険</a:t>
            </a:r>
            <a:endParaRPr kumimoji="1" lang="ja-JP" altLang="en-US" sz="4000" b="1" dirty="0"/>
          </a:p>
        </p:txBody>
      </p:sp>
    </p:spTree>
    <p:extLst>
      <p:ext uri="{BB962C8B-B14F-4D97-AF65-F5344CB8AC3E}">
        <p14:creationId xmlns:p14="http://schemas.microsoft.com/office/powerpoint/2010/main" val="2389274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6666F40-7A33-3E8D-48E6-71CB1076B931}"/>
              </a:ext>
            </a:extLst>
          </p:cNvPr>
          <p:cNvSpPr/>
          <p:nvPr/>
        </p:nvSpPr>
        <p:spPr>
          <a:xfrm>
            <a:off x="1828801" y="218089"/>
            <a:ext cx="7993117" cy="10247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0000"/>
                </a:solidFill>
              </a:rPr>
              <a:t>本社　来客者専用駐車場案内</a:t>
            </a:r>
            <a:endParaRPr lang="en-US" altLang="ja-JP" sz="4000" b="1" dirty="0">
              <a:solidFill>
                <a:srgbClr val="FF0000"/>
              </a:solidFill>
            </a:endParaRPr>
          </a:p>
        </p:txBody>
      </p:sp>
      <p:pic>
        <p:nvPicPr>
          <p:cNvPr id="6" name="図 5" descr="道路と道路標識&#10;&#10;AI 生成コンテンツは誤りを含む可能性があります。">
            <a:extLst>
              <a:ext uri="{FF2B5EF4-FFF2-40B4-BE49-F238E27FC236}">
                <a16:creationId xmlns:a16="http://schemas.microsoft.com/office/drawing/2014/main" id="{49958A7A-4697-DB46-B8D0-98748D753182}"/>
              </a:ext>
            </a:extLst>
          </p:cNvPr>
          <p:cNvPicPr>
            <a:picLocks noChangeAspect="1"/>
          </p:cNvPicPr>
          <p:nvPr/>
        </p:nvPicPr>
        <p:blipFill>
          <a:blip r:embed="rId3"/>
          <a:srcRect b="3970"/>
          <a:stretch>
            <a:fillRect/>
          </a:stretch>
        </p:blipFill>
        <p:spPr>
          <a:xfrm>
            <a:off x="3605048" y="1363818"/>
            <a:ext cx="4981904" cy="5276093"/>
          </a:xfrm>
          <a:prstGeom prst="rect">
            <a:avLst/>
          </a:prstGeom>
        </p:spPr>
      </p:pic>
      <p:sp>
        <p:nvSpPr>
          <p:cNvPr id="7" name="正方形/長方形 6">
            <a:extLst>
              <a:ext uri="{FF2B5EF4-FFF2-40B4-BE49-F238E27FC236}">
                <a16:creationId xmlns:a16="http://schemas.microsoft.com/office/drawing/2014/main" id="{82271176-556A-D28A-1618-FF1AE59B8320}"/>
              </a:ext>
            </a:extLst>
          </p:cNvPr>
          <p:cNvSpPr/>
          <p:nvPr/>
        </p:nvSpPr>
        <p:spPr>
          <a:xfrm>
            <a:off x="4303985" y="3799490"/>
            <a:ext cx="1450429" cy="169469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7210511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TM03457475[[fn=フレーム]]</Template>
  <TotalTime>5590</TotalTime>
  <Words>2756</Words>
  <Application>Microsoft Office PowerPoint</Application>
  <PresentationFormat>ワイド画面</PresentationFormat>
  <Paragraphs>316</Paragraphs>
  <Slides>27</Slides>
  <Notes>27</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27</vt:i4>
      </vt:variant>
    </vt:vector>
  </HeadingPairs>
  <TitlesOfParts>
    <vt:vector size="33" baseType="lpstr">
      <vt:lpstr>HGP創英ﾌﾟﾚｾﾞﾝｽEB</vt:lpstr>
      <vt:lpstr>游ゴシック</vt:lpstr>
      <vt:lpstr>游ゴシック Light</vt:lpstr>
      <vt:lpstr>Arial</vt:lpstr>
      <vt:lpstr>MV Boli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PC117</dc:creator>
  <cp:lastModifiedBy>PC117</cp:lastModifiedBy>
  <cp:revision>301</cp:revision>
  <cp:lastPrinted>2026-02-20T01:25:59Z</cp:lastPrinted>
  <dcterms:created xsi:type="dcterms:W3CDTF">2023-09-29T07:24:30Z</dcterms:created>
  <dcterms:modified xsi:type="dcterms:W3CDTF">2026-03-04T02:30:08Z</dcterms:modified>
</cp:coreProperties>
</file>